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74" r:id="rId4"/>
    <p:sldId id="262" r:id="rId5"/>
    <p:sldId id="283" r:id="rId6"/>
    <p:sldId id="263" r:id="rId7"/>
    <p:sldId id="260" r:id="rId8"/>
    <p:sldId id="273" r:id="rId9"/>
    <p:sldId id="265" r:id="rId10"/>
    <p:sldId id="269" r:id="rId11"/>
    <p:sldId id="266" r:id="rId12"/>
    <p:sldId id="267" r:id="rId13"/>
    <p:sldId id="270" r:id="rId14"/>
    <p:sldId id="271" r:id="rId15"/>
    <p:sldId id="275" r:id="rId16"/>
    <p:sldId id="276" r:id="rId17"/>
    <p:sldId id="277" r:id="rId18"/>
    <p:sldId id="278" r:id="rId19"/>
    <p:sldId id="279" r:id="rId20"/>
    <p:sldId id="280" r:id="rId21"/>
    <p:sldId id="282" r:id="rId2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505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95" d="100"/>
          <a:sy n="95" d="100"/>
        </p:scale>
        <p:origin x="216"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3668E-FC1E-68E1-6F9A-066E2EC734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E667D2EF-19F3-E2FC-E700-641B30654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5695A957-C251-73ED-9D1D-249838212014}"/>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5" name="Footer Placeholder 4">
            <a:extLst>
              <a:ext uri="{FF2B5EF4-FFF2-40B4-BE49-F238E27FC236}">
                <a16:creationId xmlns:a16="http://schemas.microsoft.com/office/drawing/2014/main" id="{7867A379-12CF-743F-2B1F-48D1E54A5E8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3628398-9D70-1351-0205-D5599F930072}"/>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1002908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A9127-8118-9F4C-8BE0-0C1A46D3AEF0}"/>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3746F34-B11F-DF63-EB51-74B97D39F9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E91DD4B4-A6AF-40A7-F039-322F064841D4}"/>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5" name="Footer Placeholder 4">
            <a:extLst>
              <a:ext uri="{FF2B5EF4-FFF2-40B4-BE49-F238E27FC236}">
                <a16:creationId xmlns:a16="http://schemas.microsoft.com/office/drawing/2014/main" id="{3AB7F089-839F-62F1-9687-9E6E75C6848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7DC2BD0-779D-9B6C-CEE6-C421393C46A4}"/>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135733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CD313-0636-009F-5D86-C649EDE65D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13E1D135-456F-AE0D-D1A8-21E1388084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E350058-ED5B-7983-95B9-A09F5FEB0F91}"/>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5" name="Footer Placeholder 4">
            <a:extLst>
              <a:ext uri="{FF2B5EF4-FFF2-40B4-BE49-F238E27FC236}">
                <a16:creationId xmlns:a16="http://schemas.microsoft.com/office/drawing/2014/main" id="{6832EAD7-B014-C3C7-514C-D2428368A7C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BA76F70-D9F2-2339-E83B-2629DD128360}"/>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2594407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13C86-6703-10CA-37F2-C5B2127DF92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5BBEC257-DC48-5D3E-E020-31FDDF8F8F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4B4A079F-B9FE-2F3E-D8DE-3B22DED5EA28}"/>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5" name="Footer Placeholder 4">
            <a:extLst>
              <a:ext uri="{FF2B5EF4-FFF2-40B4-BE49-F238E27FC236}">
                <a16:creationId xmlns:a16="http://schemas.microsoft.com/office/drawing/2014/main" id="{5F8A57BA-9927-8000-7ADD-F75F46918F4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C74507A-8D1F-8B51-95CC-68F574433AB7}"/>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2868490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CFEB-12F4-0F8B-D221-425E20A5EA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36738708-24FB-4F50-8A43-A025A2451D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342204-2B97-94F1-A556-19437B458FBC}"/>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5" name="Footer Placeholder 4">
            <a:extLst>
              <a:ext uri="{FF2B5EF4-FFF2-40B4-BE49-F238E27FC236}">
                <a16:creationId xmlns:a16="http://schemas.microsoft.com/office/drawing/2014/main" id="{7CFF9437-8D1B-6301-D7D6-F36785DFD7A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B4C6624-8BFE-2A25-1030-E9BB2FFCDC08}"/>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3348590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BB209-F4CC-2A51-FE98-E0C0C9C971F3}"/>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582253A3-1267-9CF3-ECA3-B810CE89F3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6F14031A-6211-DA57-1BAE-1EAE230D2E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B61824A7-CBBA-0D95-B88D-7A17554AD862}"/>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6" name="Footer Placeholder 5">
            <a:extLst>
              <a:ext uri="{FF2B5EF4-FFF2-40B4-BE49-F238E27FC236}">
                <a16:creationId xmlns:a16="http://schemas.microsoft.com/office/drawing/2014/main" id="{B3B9A08E-40F7-515D-5956-9B4BA055C28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A1C2D8D-C840-EE3A-A846-46629F5F4E58}"/>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67482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EBCF-A3C4-A2C2-4D31-E20ECBE7985F}"/>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8B9E4385-5C3D-306A-ABA7-6D50B3BFF5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B2D52A-C811-6865-D9D3-08B415063B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CD8CB85A-A26D-001B-329B-A5E1D50896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68435E-2BF1-45DC-6BEC-38BC64AC8A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02B28AD-7A14-0D2F-2620-77742B45C3A6}"/>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8" name="Footer Placeholder 7">
            <a:extLst>
              <a:ext uri="{FF2B5EF4-FFF2-40B4-BE49-F238E27FC236}">
                <a16:creationId xmlns:a16="http://schemas.microsoft.com/office/drawing/2014/main" id="{08B5BC41-142D-C5D7-9236-9BF1B7338C0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A50F0F18-EA92-4388-09EB-F5D5413C88ED}"/>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1954669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0EA4-497B-F0AD-AC0C-DA93DF76D426}"/>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46D427F7-6CA0-0683-F392-ED11655331FF}"/>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4" name="Footer Placeholder 3">
            <a:extLst>
              <a:ext uri="{FF2B5EF4-FFF2-40B4-BE49-F238E27FC236}">
                <a16:creationId xmlns:a16="http://schemas.microsoft.com/office/drawing/2014/main" id="{E4554A6D-6216-5B90-0E65-8AE5FF8F2CFA}"/>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DD17E577-BD61-335C-FEC7-8EE9C3F0D0CA}"/>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3224379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C3797E-ABB1-E870-83BD-170E85F31F44}"/>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3" name="Footer Placeholder 2">
            <a:extLst>
              <a:ext uri="{FF2B5EF4-FFF2-40B4-BE49-F238E27FC236}">
                <a16:creationId xmlns:a16="http://schemas.microsoft.com/office/drawing/2014/main" id="{13589E36-E253-BD97-6EC3-E964DE38A4D5}"/>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A02080B6-5FEF-DA39-7A2F-2949A08956B8}"/>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2487454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21C1B-7E4C-3C12-3CE0-B15B9599A6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9DF2966A-7E2D-07B3-3E2F-D0F7907782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F930E228-F492-F997-38BA-4AFBB4790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191C3D-6D2E-230C-A9A4-404FE99DEAF6}"/>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6" name="Footer Placeholder 5">
            <a:extLst>
              <a:ext uri="{FF2B5EF4-FFF2-40B4-BE49-F238E27FC236}">
                <a16:creationId xmlns:a16="http://schemas.microsoft.com/office/drawing/2014/main" id="{F6D0280C-4AF0-6B06-D5B4-2AB088B4574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5AEFE81-BC68-BC3A-7528-B45E3669B351}"/>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2900949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522A-A5E3-3951-5D05-B177AF392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5C307EB-2F7E-D87B-7608-3ADE4F5E8E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83A0C0D-C22C-6555-01DC-DB0BDF84B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681378-AB3B-3D13-EC5B-000FCA4BB4F7}"/>
              </a:ext>
            </a:extLst>
          </p:cNvPr>
          <p:cNvSpPr>
            <a:spLocks noGrp="1"/>
          </p:cNvSpPr>
          <p:nvPr>
            <p:ph type="dt" sz="half" idx="10"/>
          </p:nvPr>
        </p:nvSpPr>
        <p:spPr/>
        <p:txBody>
          <a:bodyPr/>
          <a:lstStyle/>
          <a:p>
            <a:fld id="{FDED5F50-316A-4159-9830-7DDF669E3629}" type="datetimeFigureOut">
              <a:rPr lang="en-DE" smtClean="0"/>
              <a:t>31/10/2023</a:t>
            </a:fld>
            <a:endParaRPr lang="en-DE"/>
          </a:p>
        </p:txBody>
      </p:sp>
      <p:sp>
        <p:nvSpPr>
          <p:cNvPr id="6" name="Footer Placeholder 5">
            <a:extLst>
              <a:ext uri="{FF2B5EF4-FFF2-40B4-BE49-F238E27FC236}">
                <a16:creationId xmlns:a16="http://schemas.microsoft.com/office/drawing/2014/main" id="{FE4F5545-B9F3-DCD8-1A39-710EA23FF27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718710A-A154-BD3B-F6DE-4065F343EC2B}"/>
              </a:ext>
            </a:extLst>
          </p:cNvPr>
          <p:cNvSpPr>
            <a:spLocks noGrp="1"/>
          </p:cNvSpPr>
          <p:nvPr>
            <p:ph type="sldNum" sz="quarter" idx="12"/>
          </p:nvPr>
        </p:nvSpPr>
        <p:spPr/>
        <p:txBody>
          <a:bodyPr/>
          <a:lstStyle/>
          <a:p>
            <a:fld id="{F80E00FA-238B-48BC-88A7-14BB630F27D6}" type="slidenum">
              <a:rPr lang="en-DE" smtClean="0"/>
              <a:t>‹#›</a:t>
            </a:fld>
            <a:endParaRPr lang="en-DE"/>
          </a:p>
        </p:txBody>
      </p:sp>
    </p:spTree>
    <p:extLst>
      <p:ext uri="{BB962C8B-B14F-4D97-AF65-F5344CB8AC3E}">
        <p14:creationId xmlns:p14="http://schemas.microsoft.com/office/powerpoint/2010/main" val="1733274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152325-E8E1-1ABC-5B01-0D2867831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CC0F8885-C7DE-3BF7-25D5-47586D7C5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5169B7D6-109D-BFE4-AE22-3119C0CAF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D5F50-316A-4159-9830-7DDF669E3629}" type="datetimeFigureOut">
              <a:rPr lang="en-DE" smtClean="0"/>
              <a:t>31/10/2023</a:t>
            </a:fld>
            <a:endParaRPr lang="en-DE"/>
          </a:p>
        </p:txBody>
      </p:sp>
      <p:sp>
        <p:nvSpPr>
          <p:cNvPr id="5" name="Footer Placeholder 4">
            <a:extLst>
              <a:ext uri="{FF2B5EF4-FFF2-40B4-BE49-F238E27FC236}">
                <a16:creationId xmlns:a16="http://schemas.microsoft.com/office/drawing/2014/main" id="{3AE234F4-1A9A-250F-0C56-2D0C700FEB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F7544DD-EEA2-7CD9-6327-B690C7742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0E00FA-238B-48BC-88A7-14BB630F27D6}" type="slidenum">
              <a:rPr lang="en-DE" smtClean="0"/>
              <a:t>‹#›</a:t>
            </a:fld>
            <a:endParaRPr lang="en-DE"/>
          </a:p>
        </p:txBody>
      </p:sp>
    </p:spTree>
    <p:extLst>
      <p:ext uri="{BB962C8B-B14F-4D97-AF65-F5344CB8AC3E}">
        <p14:creationId xmlns:p14="http://schemas.microsoft.com/office/powerpoint/2010/main" val="2345646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ngraphica.com/aac-device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qB2Fk0KdUuo"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rp4zHIhm0L0"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iTZ2N-HJbwA"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y.clevelandclinic.org/health/diseases/21937-speech-impediment"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contemporarypediatrics.com/view/pediatric-speech-disorder-diagnoses-more-than-doubled-amid-covid-19-pandemic"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tandfonline.com/doi/full/10.1080/17518423.2021.1903603" TargetMode="External"/><Relationship Id="rId3" Type="http://schemas.openxmlformats.org/officeDocument/2006/relationships/hyperlink" Target="https://blog.gitnux.com/speech-and-language-disorders-statistics/" TargetMode="External"/><Relationship Id="rId7" Type="http://schemas.openxmlformats.org/officeDocument/2006/relationships/hyperlink" Target="https://lingraphica.com/aac-devices/what-is-an-aac-device/#:~:text=An%20augmentative%20and%20alternative%20communication,device%20or%20simply%20communication%20device"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apps.apple.com/us/app/touchchat-hd-aac/id398860728" TargetMode="External"/><Relationship Id="rId5" Type="http://schemas.openxmlformats.org/officeDocument/2006/relationships/hyperlink" Target="https://www.ucsf.edu/news/2023/08/425986/how-artificial-intelligence-gave-paralyzed-woman-her-voice-back" TargetMode="External"/><Relationship Id="rId4" Type="http://schemas.openxmlformats.org/officeDocument/2006/relationships/hyperlink" Target="https://www.media.mit.edu/projects/alterego/overview/" TargetMode="External"/><Relationship Id="rId9" Type="http://schemas.openxmlformats.org/officeDocument/2006/relationships/hyperlink" Target="https://www.researchgate.net/publication/345598792_Artificial_Intelligence_for_Severe_Speech_Impairment_Innovative_approaches_to_AAC_and_Communica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Y2kNBViDzA4" TargetMode="Externa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www.youtube.com/watch?v=TrofjEAetVs" TargetMode="External"/><Relationship Id="rId4" Type="http://schemas.openxmlformats.org/officeDocument/2006/relationships/hyperlink" Target="https://www.youtube.com/watch?v=RuUSc53Xpe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s head with colorful lines&#10;&#10;Description automatically generated">
            <a:extLst>
              <a:ext uri="{FF2B5EF4-FFF2-40B4-BE49-F238E27FC236}">
                <a16:creationId xmlns:a16="http://schemas.microsoft.com/office/drawing/2014/main" id="{13198759-E540-2CBF-6C9F-EE86E3A19363}"/>
              </a:ext>
            </a:extLst>
          </p:cNvPr>
          <p:cNvPicPr>
            <a:picLocks noChangeAspect="1"/>
          </p:cNvPicPr>
          <p:nvPr/>
        </p:nvPicPr>
        <p:blipFill rotWithShape="1">
          <a:blip r:embed="rId2">
            <a:extLst>
              <a:ext uri="{28A0092B-C50C-407E-A947-70E740481C1C}">
                <a14:useLocalDpi xmlns:a14="http://schemas.microsoft.com/office/drawing/2010/main" val="0"/>
              </a:ext>
            </a:extLst>
          </a:blip>
          <a:srcRect t="3112" b="12618"/>
          <a:stretch/>
        </p:blipFill>
        <p:spPr>
          <a:xfrm>
            <a:off x="-3049" y="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FB3C08-1D6C-DBEC-EDA0-286EFBB06702}"/>
              </a:ext>
            </a:extLst>
          </p:cNvPr>
          <p:cNvSpPr>
            <a:spLocks noGrp="1"/>
          </p:cNvSpPr>
          <p:nvPr>
            <p:ph type="ctrTitle"/>
          </p:nvPr>
        </p:nvSpPr>
        <p:spPr>
          <a:xfrm>
            <a:off x="1097280" y="325550"/>
            <a:ext cx="10058400" cy="2330101"/>
          </a:xfrm>
          <a:effectLst>
            <a:outerShdw blurRad="50800" dist="38100" dir="2700000" algn="tl" rotWithShape="0">
              <a:prstClr val="black">
                <a:alpha val="40000"/>
              </a:prstClr>
            </a:outerShdw>
          </a:effectLst>
        </p:spPr>
        <p:txBody>
          <a:bodyPr>
            <a:normAutofit/>
          </a:bodyPr>
          <a:lstStyle/>
          <a:p>
            <a:r>
              <a:rPr lang="en-US" sz="7200" b="1" u="sng" dirty="0">
                <a:solidFill>
                  <a:schemeClr val="bg1">
                    <a:lumMod val="95000"/>
                  </a:schemeClr>
                </a:solidFill>
                <a:effectLst>
                  <a:outerShdw blurRad="38100" dist="38100" dir="2700000" algn="tl">
                    <a:srgbClr val="000000">
                      <a:alpha val="43137"/>
                    </a:srgbClr>
                  </a:outerShdw>
                </a:effectLst>
              </a:rPr>
              <a:t>ARTIFICIAL INTELLIGENCE IN SPEECH IMPAIRMENT</a:t>
            </a:r>
            <a:endParaRPr lang="en-DE" sz="7200" b="1" u="sng" dirty="0">
              <a:solidFill>
                <a:schemeClr val="bg1">
                  <a:lumMod val="95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404FE30D-E669-7135-BA65-DECE56B318A7}"/>
              </a:ext>
            </a:extLst>
          </p:cNvPr>
          <p:cNvSpPr>
            <a:spLocks noGrp="1"/>
          </p:cNvSpPr>
          <p:nvPr>
            <p:ph type="subTitle" idx="1"/>
          </p:nvPr>
        </p:nvSpPr>
        <p:spPr>
          <a:xfrm>
            <a:off x="230658" y="5249743"/>
            <a:ext cx="7004331" cy="1282707"/>
          </a:xfrm>
          <a:effectLst>
            <a:outerShdw blurRad="50800" dist="38100" dir="2700000" algn="tl" rotWithShape="0">
              <a:prstClr val="black">
                <a:alpha val="40000"/>
              </a:prstClr>
            </a:outerShdw>
          </a:effectLst>
        </p:spPr>
        <p:txBody>
          <a:bodyPr>
            <a:normAutofit lnSpcReduction="10000"/>
          </a:bodyPr>
          <a:lstStyle/>
          <a:p>
            <a:r>
              <a:rPr lang="en-US" i="1" u="sng" dirty="0">
                <a:solidFill>
                  <a:schemeClr val="bg1"/>
                </a:solidFill>
              </a:rPr>
              <a:t>AIMAN ALAM</a:t>
            </a:r>
          </a:p>
          <a:p>
            <a:r>
              <a:rPr lang="en-US" i="1" u="sng" dirty="0">
                <a:solidFill>
                  <a:schemeClr val="bg1"/>
                </a:solidFill>
              </a:rPr>
              <a:t>30006688</a:t>
            </a:r>
          </a:p>
          <a:p>
            <a:r>
              <a:rPr lang="en-US" i="1" u="sng" dirty="0">
                <a:solidFill>
                  <a:schemeClr val="bg1"/>
                </a:solidFill>
              </a:rPr>
              <a:t>ARTIFICIAL INTELLIGENCE IN BUSINESS AND SOCIETY</a:t>
            </a:r>
            <a:endParaRPr lang="en-DE" i="1" u="sng" dirty="0">
              <a:solidFill>
                <a:schemeClr val="bg1"/>
              </a:solidFill>
            </a:endParaRPr>
          </a:p>
        </p:txBody>
      </p:sp>
    </p:spTree>
    <p:extLst>
      <p:ext uri="{BB962C8B-B14F-4D97-AF65-F5344CB8AC3E}">
        <p14:creationId xmlns:p14="http://schemas.microsoft.com/office/powerpoint/2010/main" val="879340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Call for Participants: Artificial Intelligence and the Humanities">
            <a:extLst>
              <a:ext uri="{FF2B5EF4-FFF2-40B4-BE49-F238E27FC236}">
                <a16:creationId xmlns:a16="http://schemas.microsoft.com/office/drawing/2014/main" id="{E7EFF83C-8BCE-791D-74C0-3087DB66A5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12" r="-1" b="9090"/>
          <a:stretch/>
        </p:blipFill>
        <p:spPr bwMode="auto">
          <a:xfrm>
            <a:off x="3522468" y="8031"/>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45" name="Rectangle 1434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7BDBCA-5631-464E-DAE9-CB2B5E271D26}"/>
              </a:ext>
            </a:extLst>
          </p:cNvPr>
          <p:cNvSpPr>
            <a:spLocks noGrp="1"/>
          </p:cNvSpPr>
          <p:nvPr>
            <p:ph type="title"/>
          </p:nvPr>
        </p:nvSpPr>
        <p:spPr>
          <a:xfrm>
            <a:off x="1398269" y="164808"/>
            <a:ext cx="9839226" cy="900065"/>
          </a:xfrm>
        </p:spPr>
        <p:txBody>
          <a:bodyPr anchor="b">
            <a:normAutofit fontScale="90000"/>
          </a:bodyPr>
          <a:lstStyle/>
          <a:p>
            <a:r>
              <a:rPr lang="en-US" sz="3600" b="1" i="1" u="sng" dirty="0">
                <a:solidFill>
                  <a:srgbClr val="FF0000"/>
                </a:solidFill>
                <a:effectLst>
                  <a:outerShdw blurRad="38100" dist="38100" dir="2700000" algn="tl">
                    <a:srgbClr val="000000">
                      <a:alpha val="43137"/>
                    </a:srgbClr>
                  </a:outerShdw>
                </a:effectLst>
                <a:latin typeface="+mn-lt"/>
              </a:rPr>
              <a:t>AUGMENTATIVE AND ALTERNATIVE COMMUNICATION (AAC) DEVICE</a:t>
            </a:r>
          </a:p>
        </p:txBody>
      </p:sp>
      <p:sp>
        <p:nvSpPr>
          <p:cNvPr id="14347" name="Rectangle 1434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349" name="Rectangle 143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80BA712-EC03-B94C-9173-4CADB3AE76D8}"/>
              </a:ext>
            </a:extLst>
          </p:cNvPr>
          <p:cNvSpPr>
            <a:spLocks noGrp="1"/>
          </p:cNvSpPr>
          <p:nvPr>
            <p:ph idx="1"/>
          </p:nvPr>
        </p:nvSpPr>
        <p:spPr>
          <a:xfrm>
            <a:off x="289983" y="1219200"/>
            <a:ext cx="9466620" cy="5338653"/>
          </a:xfrm>
        </p:spPr>
        <p:txBody>
          <a:bodyPr anchor="t">
            <a:normAutofit/>
          </a:bodyPr>
          <a:lstStyle/>
          <a:p>
            <a:r>
              <a:rPr lang="en-US" b="0" i="0" dirty="0">
                <a:solidFill>
                  <a:srgbClr val="FFFFFF"/>
                </a:solidFill>
                <a:effectLst/>
              </a:rPr>
              <a:t>An </a:t>
            </a:r>
            <a:r>
              <a:rPr lang="en-US" b="0" i="0" u="sng" dirty="0">
                <a:solidFill>
                  <a:srgbClr val="FFFFFF"/>
                </a:solidFill>
                <a:effectLst/>
                <a:hlinkClick r:id="rId3"/>
              </a:rPr>
              <a:t>augmentative and alternative communication (AAC) device</a:t>
            </a:r>
            <a:r>
              <a:rPr lang="en-US" b="0" i="0" dirty="0">
                <a:solidFill>
                  <a:srgbClr val="FFFFFF"/>
                </a:solidFill>
                <a:effectLst/>
              </a:rPr>
              <a:t>, is a tablet or laptop that helps someone with a speech or language impairment to communicate. </a:t>
            </a:r>
          </a:p>
          <a:p>
            <a:endParaRPr lang="en-US" dirty="0">
              <a:solidFill>
                <a:srgbClr val="FFFFFF"/>
              </a:solidFill>
            </a:endParaRPr>
          </a:p>
          <a:p>
            <a:r>
              <a:rPr lang="en-US" b="0" i="0" dirty="0">
                <a:solidFill>
                  <a:srgbClr val="FFFFFF"/>
                </a:solidFill>
                <a:effectLst/>
              </a:rPr>
              <a:t>AAC devices help users to communicate through a combination of words, sentences, and images that the device then “says out loud.” </a:t>
            </a:r>
          </a:p>
          <a:p>
            <a:endParaRPr lang="en-US" b="0" i="0" dirty="0">
              <a:solidFill>
                <a:srgbClr val="FFFFFF"/>
              </a:solidFill>
              <a:effectLst/>
            </a:endParaRPr>
          </a:p>
          <a:p>
            <a:r>
              <a:rPr lang="en-US" b="0" i="0" dirty="0">
                <a:solidFill>
                  <a:srgbClr val="FFFFFF"/>
                </a:solidFill>
                <a:effectLst/>
              </a:rPr>
              <a:t>Additionally, users can also communicate by typing or drawing, sharing pictures and videos, or even repeating words they hear out loud.</a:t>
            </a:r>
            <a:endParaRPr lang="en-DE" sz="3600" dirty="0">
              <a:solidFill>
                <a:schemeClr val="bg1"/>
              </a:solidFill>
            </a:endParaRPr>
          </a:p>
        </p:txBody>
      </p:sp>
    </p:spTree>
    <p:extLst>
      <p:ext uri="{BB962C8B-B14F-4D97-AF65-F5344CB8AC3E}">
        <p14:creationId xmlns:p14="http://schemas.microsoft.com/office/powerpoint/2010/main" val="1167316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Science And Technology Line Work Summary Plan Google Slide Theme And  Powerpoint Template - Slidedocs">
            <a:extLst>
              <a:ext uri="{FF2B5EF4-FFF2-40B4-BE49-F238E27FC236}">
                <a16:creationId xmlns:a16="http://schemas.microsoft.com/office/drawing/2014/main" id="{0362BF99-BA9D-1A01-293C-36F69EA59F8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32084" y="8031"/>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73AD37-78E9-852D-8800-8122380A086D}"/>
              </a:ext>
            </a:extLst>
          </p:cNvPr>
          <p:cNvSpPr>
            <a:spLocks noGrp="1"/>
          </p:cNvSpPr>
          <p:nvPr>
            <p:ph type="title"/>
          </p:nvPr>
        </p:nvSpPr>
        <p:spPr>
          <a:xfrm>
            <a:off x="-152400" y="1054937"/>
            <a:ext cx="11847095" cy="926264"/>
          </a:xfrm>
        </p:spPr>
        <p:txBody>
          <a:bodyPr>
            <a:normAutofit/>
          </a:bodyPr>
          <a:lstStyle/>
          <a:p>
            <a:pPr algn="ctr"/>
            <a:r>
              <a:rPr lang="en-US" sz="4800" b="1" i="1" u="sng" dirty="0">
                <a:solidFill>
                  <a:srgbClr val="FF0000"/>
                </a:solidFill>
                <a:effectLst>
                  <a:outerShdw blurRad="38100" dist="38100" dir="2700000" algn="tl">
                    <a:srgbClr val="000000">
                      <a:alpha val="43137"/>
                    </a:srgbClr>
                  </a:outerShdw>
                </a:effectLst>
                <a:latin typeface="+mn-lt"/>
              </a:rPr>
              <a:t>TOUCH CHAT</a:t>
            </a:r>
            <a:endParaRPr lang="en-DE" sz="4800" b="1" i="1" u="sng" dirty="0">
              <a:solidFill>
                <a:srgbClr val="FF0000"/>
              </a:solidFill>
              <a:effectLst>
                <a:outerShdw blurRad="38100" dist="38100" dir="2700000" algn="tl">
                  <a:srgbClr val="000000">
                    <a:alpha val="43137"/>
                  </a:srgbClr>
                </a:outerShdw>
              </a:effectLst>
              <a:latin typeface="+mn-lt"/>
            </a:endParaRPr>
          </a:p>
        </p:txBody>
      </p:sp>
      <p:sp>
        <p:nvSpPr>
          <p:cNvPr id="6" name="Content Placeholder 5">
            <a:extLst>
              <a:ext uri="{FF2B5EF4-FFF2-40B4-BE49-F238E27FC236}">
                <a16:creationId xmlns:a16="http://schemas.microsoft.com/office/drawing/2014/main" id="{7F0A5916-088C-4B3C-DA72-82DAAFCD479B}"/>
              </a:ext>
            </a:extLst>
          </p:cNvPr>
          <p:cNvSpPr>
            <a:spLocks noGrp="1"/>
          </p:cNvSpPr>
          <p:nvPr>
            <p:ph idx="1"/>
          </p:nvPr>
        </p:nvSpPr>
        <p:spPr/>
        <p:txBody>
          <a:bodyPr>
            <a:normAutofit/>
          </a:bodyPr>
          <a:lstStyle/>
          <a:p>
            <a:endParaRPr lang="en-US" sz="3600" dirty="0"/>
          </a:p>
          <a:p>
            <a:r>
              <a:rPr lang="en-US" sz="3200" b="0" i="0" dirty="0" err="1">
                <a:solidFill>
                  <a:srgbClr val="E8EAED"/>
                </a:solidFill>
                <a:effectLst/>
              </a:rPr>
              <a:t>TouchChat</a:t>
            </a:r>
            <a:r>
              <a:rPr lang="en-US" sz="3200" b="0" i="0" dirty="0">
                <a:solidFill>
                  <a:srgbClr val="E8EAED"/>
                </a:solidFill>
                <a:effectLst/>
              </a:rPr>
              <a:t> is </a:t>
            </a:r>
            <a:r>
              <a:rPr lang="en-US" sz="3200" b="0" i="0" dirty="0">
                <a:solidFill>
                  <a:srgbClr val="E2EEFF"/>
                </a:solidFill>
                <a:effectLst/>
              </a:rPr>
              <a:t>designed for individuals with Autism, Down Syndrome, ALS, apraxia, stroke, or other conditions that affect a person's ability to use natural speech</a:t>
            </a:r>
            <a:r>
              <a:rPr lang="en-US" sz="3200" b="0" i="0" dirty="0">
                <a:solidFill>
                  <a:srgbClr val="E8EAED"/>
                </a:solidFill>
                <a:effectLst/>
              </a:rPr>
              <a:t>. </a:t>
            </a:r>
            <a:r>
              <a:rPr lang="en-US" sz="3200" b="0" i="0" dirty="0" err="1">
                <a:solidFill>
                  <a:srgbClr val="E8EAED"/>
                </a:solidFill>
                <a:effectLst/>
              </a:rPr>
              <a:t>TouchChat</a:t>
            </a:r>
            <a:r>
              <a:rPr lang="en-US" sz="3200" b="0" i="0" dirty="0">
                <a:solidFill>
                  <a:srgbClr val="E8EAED"/>
                </a:solidFill>
                <a:effectLst/>
              </a:rPr>
              <a:t> provides both English and Spanish options in one universal app supporting iPhone®, iPod touch® and iPad®.</a:t>
            </a:r>
          </a:p>
          <a:p>
            <a:endParaRPr lang="en-US" sz="3600" dirty="0"/>
          </a:p>
          <a:p>
            <a:r>
              <a:rPr lang="en-US" dirty="0">
                <a:hlinkClick r:id="rId3"/>
              </a:rPr>
              <a:t>https://</a:t>
            </a:r>
            <a:r>
              <a:rPr lang="en-US" sz="2000" dirty="0">
                <a:hlinkClick r:id="rId3"/>
              </a:rPr>
              <a:t>www</a:t>
            </a:r>
            <a:r>
              <a:rPr lang="en-US" dirty="0">
                <a:hlinkClick r:id="rId3"/>
              </a:rPr>
              <a:t>.youtube.com/watch?v=qB2Fk0KdUuo</a:t>
            </a:r>
            <a:r>
              <a:rPr lang="en-US" dirty="0"/>
              <a:t> </a:t>
            </a:r>
            <a:endParaRPr lang="en-DE" dirty="0"/>
          </a:p>
        </p:txBody>
      </p:sp>
    </p:spTree>
    <p:extLst>
      <p:ext uri="{BB962C8B-B14F-4D97-AF65-F5344CB8AC3E}">
        <p14:creationId xmlns:p14="http://schemas.microsoft.com/office/powerpoint/2010/main" val="230830454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i Background Images, HD Pictures and Wallpaper For Free Download | Pngtree">
            <a:extLst>
              <a:ext uri="{FF2B5EF4-FFF2-40B4-BE49-F238E27FC236}">
                <a16:creationId xmlns:a16="http://schemas.microsoft.com/office/drawing/2014/main" id="{BEE4A9E9-1172-E0C1-3532-566377A6162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2031" r="485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42BD7C-7D97-C6F3-3831-A0E6435874F4}"/>
              </a:ext>
            </a:extLst>
          </p:cNvPr>
          <p:cNvSpPr>
            <a:spLocks noGrp="1"/>
          </p:cNvSpPr>
          <p:nvPr>
            <p:ph type="title"/>
          </p:nvPr>
        </p:nvSpPr>
        <p:spPr>
          <a:xfrm>
            <a:off x="673768" y="250036"/>
            <a:ext cx="11105147" cy="1325563"/>
          </a:xfrm>
        </p:spPr>
        <p:txBody>
          <a:bodyPr>
            <a:normAutofit/>
          </a:bodyPr>
          <a:lstStyle/>
          <a:p>
            <a:r>
              <a:rPr lang="en-US" b="1" i="1" u="sng" dirty="0">
                <a:solidFill>
                  <a:srgbClr val="FF0000"/>
                </a:solidFill>
                <a:effectLst>
                  <a:outerShdw blurRad="38100" dist="38100" dir="2700000" algn="tl">
                    <a:srgbClr val="000000">
                      <a:alpha val="43137"/>
                    </a:srgbClr>
                  </a:outerShdw>
                </a:effectLst>
                <a:latin typeface="+mn-lt"/>
              </a:rPr>
              <a:t>EYE-GAZE CONTROLLED COMPUTERS (EGCCs) </a:t>
            </a:r>
            <a:endParaRPr lang="en-DE" b="1" i="1" u="sng"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429B7C22-D234-B0C5-9602-2EFDC79C547C}"/>
              </a:ext>
            </a:extLst>
          </p:cNvPr>
          <p:cNvSpPr>
            <a:spLocks noGrp="1"/>
          </p:cNvSpPr>
          <p:nvPr>
            <p:ph idx="1"/>
          </p:nvPr>
        </p:nvSpPr>
        <p:spPr>
          <a:xfrm>
            <a:off x="838200" y="1825625"/>
            <a:ext cx="10515600" cy="4351338"/>
          </a:xfrm>
        </p:spPr>
        <p:txBody>
          <a:bodyPr>
            <a:normAutofit/>
          </a:bodyPr>
          <a:lstStyle/>
          <a:p>
            <a:r>
              <a:rPr lang="en-US" dirty="0">
                <a:solidFill>
                  <a:srgbClr val="FFFFFF"/>
                </a:solidFill>
              </a:rPr>
              <a:t>Eye-Gaze Controlled Computers (EGCCs), also known as Eye-Tracking Devices or Eye-Gaze Systems, are computer interfaces that enable individuals to interact with a computer or communication device using their eye movements and gaze direction. </a:t>
            </a:r>
          </a:p>
          <a:p>
            <a:endParaRPr lang="en-US" sz="1600" dirty="0">
              <a:solidFill>
                <a:srgbClr val="FFFFFF"/>
              </a:solidFill>
            </a:endParaRPr>
          </a:p>
          <a:p>
            <a:r>
              <a:rPr lang="en-US" dirty="0">
                <a:solidFill>
                  <a:srgbClr val="FFFFFF"/>
                </a:solidFill>
              </a:rPr>
              <a:t>These systems utilize specialized hardware and software to track the movement of a user's eyes and translate that movement into computer commands, making it possible for individuals with severe physical disabilities, such as quadriplegia or ALS, to access and control computers and communicate.</a:t>
            </a: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08249540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0" name="Rectangle 1536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9" name="Rectangle 1536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5362" name="Picture 2" descr="Ai Background Images - Free Download on Freepik">
            <a:extLst>
              <a:ext uri="{FF2B5EF4-FFF2-40B4-BE49-F238E27FC236}">
                <a16:creationId xmlns:a16="http://schemas.microsoft.com/office/drawing/2014/main" id="{6FD38954-6DB3-6C2F-66CF-38B9C8939E3A}"/>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1316"/>
          <a:stretch/>
        </p:blipFill>
        <p:spPr bwMode="auto">
          <a:xfrm>
            <a:off x="-3049"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81B623-76B2-50DE-990E-32B1879B8E75}"/>
              </a:ext>
            </a:extLst>
          </p:cNvPr>
          <p:cNvSpPr>
            <a:spLocks noGrp="1"/>
          </p:cNvSpPr>
          <p:nvPr>
            <p:ph type="title"/>
          </p:nvPr>
        </p:nvSpPr>
        <p:spPr>
          <a:xfrm>
            <a:off x="1053802" y="291259"/>
            <a:ext cx="9792471" cy="875305"/>
          </a:xfrm>
        </p:spPr>
        <p:txBody>
          <a:bodyPr>
            <a:normAutofit/>
          </a:bodyPr>
          <a:lstStyle/>
          <a:p>
            <a:pPr algn="ctr"/>
            <a:r>
              <a:rPr lang="en-US" sz="5400" b="1" i="1" u="sng" dirty="0">
                <a:solidFill>
                  <a:srgbClr val="FF0000"/>
                </a:solidFill>
                <a:effectLst>
                  <a:outerShdw blurRad="38100" dist="38100" dir="2700000" algn="tl">
                    <a:srgbClr val="000000">
                      <a:alpha val="43137"/>
                    </a:srgbClr>
                  </a:outerShdw>
                </a:effectLst>
                <a:latin typeface="+mn-lt"/>
              </a:rPr>
              <a:t>TOBII </a:t>
            </a:r>
            <a:r>
              <a:rPr lang="en-US" sz="5400" b="1" i="1" u="sng" dirty="0" err="1">
                <a:solidFill>
                  <a:srgbClr val="FF0000"/>
                </a:solidFill>
                <a:effectLst>
                  <a:outerShdw blurRad="38100" dist="38100" dir="2700000" algn="tl">
                    <a:srgbClr val="000000">
                      <a:alpha val="43137"/>
                    </a:srgbClr>
                  </a:outerShdw>
                </a:effectLst>
                <a:latin typeface="+mn-lt"/>
              </a:rPr>
              <a:t>PCEye</a:t>
            </a:r>
            <a:endParaRPr lang="en-DE" sz="5400" b="1" i="1" u="sng"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B63C7ADA-E131-09B0-A9CA-490CFF7D4A8A}"/>
              </a:ext>
            </a:extLst>
          </p:cNvPr>
          <p:cNvSpPr>
            <a:spLocks noGrp="1"/>
          </p:cNvSpPr>
          <p:nvPr>
            <p:ph idx="1"/>
          </p:nvPr>
        </p:nvSpPr>
        <p:spPr>
          <a:xfrm>
            <a:off x="577515" y="1592943"/>
            <a:ext cx="10461263" cy="4749467"/>
          </a:xfrm>
        </p:spPr>
        <p:txBody>
          <a:bodyPr>
            <a:normAutofit/>
          </a:bodyPr>
          <a:lstStyle/>
          <a:p>
            <a:r>
              <a:rPr lang="en-US" sz="3200" dirty="0" err="1">
                <a:solidFill>
                  <a:srgbClr val="FFFFFF"/>
                </a:solidFill>
              </a:rPr>
              <a:t>Tobii</a:t>
            </a:r>
            <a:r>
              <a:rPr lang="en-US" sz="3200" dirty="0">
                <a:solidFill>
                  <a:srgbClr val="FFFFFF"/>
                </a:solidFill>
              </a:rPr>
              <a:t> is a Swedish technology company that specializes in eye-tracking and gaze interaction technology</a:t>
            </a:r>
          </a:p>
          <a:p>
            <a:endParaRPr lang="en-US" sz="1600" dirty="0">
              <a:solidFill>
                <a:srgbClr val="FFFFFF"/>
              </a:solidFill>
            </a:endParaRPr>
          </a:p>
          <a:p>
            <a:r>
              <a:rPr lang="en-US" sz="3200" dirty="0">
                <a:solidFill>
                  <a:srgbClr val="FFFFFF"/>
                </a:solidFill>
              </a:rPr>
              <a:t>An eye-tracking peripheral device that attaches to a computer, enabling mouse control, keyboard input, and interaction with on-screen elements for individuals with physical disabilities.</a:t>
            </a:r>
          </a:p>
          <a:p>
            <a:pPr marL="0" indent="0">
              <a:buNone/>
            </a:pPr>
            <a:endParaRPr lang="en-US" sz="3200" dirty="0">
              <a:solidFill>
                <a:srgbClr val="FFFFFF"/>
              </a:solidFill>
            </a:endParaRPr>
          </a:p>
          <a:p>
            <a:r>
              <a:rPr lang="en-US" sz="3200" dirty="0">
                <a:solidFill>
                  <a:srgbClr val="FFFFFF"/>
                </a:solidFill>
                <a:hlinkClick r:id="rId3"/>
              </a:rPr>
              <a:t>https://www.youtube.com/watch?v=rp4zHIhm0L0</a:t>
            </a:r>
            <a:r>
              <a:rPr lang="en-US" sz="3200" dirty="0">
                <a:solidFill>
                  <a:srgbClr val="FFFFFF"/>
                </a:solidFill>
              </a:rPr>
              <a:t> </a:t>
            </a:r>
            <a:endParaRPr lang="en-DE" sz="3200" dirty="0">
              <a:solidFill>
                <a:srgbClr val="FFFFFF"/>
              </a:solidFill>
            </a:endParaRPr>
          </a:p>
        </p:txBody>
      </p:sp>
    </p:spTree>
    <p:extLst>
      <p:ext uri="{BB962C8B-B14F-4D97-AF65-F5344CB8AC3E}">
        <p14:creationId xmlns:p14="http://schemas.microsoft.com/office/powerpoint/2010/main" val="2679595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9" name="Rectangle 1639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01" name="Rectangle 1640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6386" name="Picture 2" descr="Pin on Dự án cần thử">
            <a:extLst>
              <a:ext uri="{FF2B5EF4-FFF2-40B4-BE49-F238E27FC236}">
                <a16:creationId xmlns:a16="http://schemas.microsoft.com/office/drawing/2014/main" id="{0976CE78-BBC5-1570-94C7-F8C145169240}"/>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r="16889" b="1"/>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77236B-150D-1A9E-1519-67CA3E79A64D}"/>
              </a:ext>
            </a:extLst>
          </p:cNvPr>
          <p:cNvSpPr>
            <a:spLocks noGrp="1"/>
          </p:cNvSpPr>
          <p:nvPr>
            <p:ph type="title"/>
          </p:nvPr>
        </p:nvSpPr>
        <p:spPr>
          <a:xfrm>
            <a:off x="644729" y="263686"/>
            <a:ext cx="9792471" cy="763010"/>
          </a:xfrm>
        </p:spPr>
        <p:txBody>
          <a:bodyPr>
            <a:normAutofit/>
          </a:bodyPr>
          <a:lstStyle/>
          <a:p>
            <a:r>
              <a:rPr lang="en-US" sz="4800" b="1" i="1" u="sng" dirty="0">
                <a:solidFill>
                  <a:srgbClr val="FF0000"/>
                </a:solidFill>
                <a:effectLst>
                  <a:outerShdw blurRad="38100" dist="38100" dir="2700000" algn="tl">
                    <a:srgbClr val="000000">
                      <a:alpha val="43137"/>
                    </a:srgbClr>
                  </a:outerShdw>
                </a:effectLst>
                <a:latin typeface="+mn-lt"/>
              </a:rPr>
              <a:t>BRAIN-COMPUTER INTERFACE - BCI</a:t>
            </a:r>
            <a:endParaRPr lang="en-DE" sz="4800" b="1" i="1" u="sng"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0B973A0F-7805-748C-2EDE-EA95AA99376F}"/>
              </a:ext>
            </a:extLst>
          </p:cNvPr>
          <p:cNvSpPr>
            <a:spLocks noGrp="1"/>
          </p:cNvSpPr>
          <p:nvPr>
            <p:ph idx="1"/>
          </p:nvPr>
        </p:nvSpPr>
        <p:spPr>
          <a:xfrm>
            <a:off x="3272588" y="1226205"/>
            <a:ext cx="7243011" cy="5303941"/>
          </a:xfrm>
        </p:spPr>
        <p:txBody>
          <a:bodyPr>
            <a:normAutofit/>
          </a:bodyPr>
          <a:lstStyle/>
          <a:p>
            <a:r>
              <a:rPr lang="en-US" sz="3200" dirty="0">
                <a:solidFill>
                  <a:srgbClr val="FFFFFF"/>
                </a:solidFill>
              </a:rPr>
              <a:t>BCI stands for "Brain-Computer Interface" or "Brain-Machine Interface." It is a technology that enables direct communication and control between the human brain and external devices or computer systems.</a:t>
            </a:r>
          </a:p>
          <a:p>
            <a:endParaRPr lang="en-US" sz="1800" dirty="0">
              <a:solidFill>
                <a:srgbClr val="FFFFFF"/>
              </a:solidFill>
            </a:endParaRPr>
          </a:p>
          <a:p>
            <a:r>
              <a:rPr lang="en-US" sz="3200" dirty="0">
                <a:solidFill>
                  <a:srgbClr val="FFFFFF"/>
                </a:solidFill>
              </a:rPr>
              <a:t> BCIs are designed to translate brain activity into commands that can be used to control computers, robotic devices, prosthetics, and other technologies. </a:t>
            </a:r>
          </a:p>
          <a:p>
            <a:endParaRPr lang="en-US" sz="3200" dirty="0">
              <a:solidFill>
                <a:srgbClr val="FFFFFF"/>
              </a:solidFill>
            </a:endParaRPr>
          </a:p>
        </p:txBody>
      </p:sp>
    </p:spTree>
    <p:extLst>
      <p:ext uri="{BB962C8B-B14F-4D97-AF65-F5344CB8AC3E}">
        <p14:creationId xmlns:p14="http://schemas.microsoft.com/office/powerpoint/2010/main" val="123962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3" name="Rectangle 1946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14 Best AI Business And Startup Ideas To Start In 2023 | nasscom | The  Official Community of Indian IT Industry">
            <a:extLst>
              <a:ext uri="{FF2B5EF4-FFF2-40B4-BE49-F238E27FC236}">
                <a16:creationId xmlns:a16="http://schemas.microsoft.com/office/drawing/2014/main" id="{34805EEE-BCDE-C9CD-5B7F-375D02F92A0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0000"/>
          <a:stretch/>
        </p:blipFill>
        <p:spPr bwMode="auto">
          <a:xfrm>
            <a:off x="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95F671-63FB-20E5-601D-B3822898281A}"/>
              </a:ext>
            </a:extLst>
          </p:cNvPr>
          <p:cNvSpPr>
            <a:spLocks noGrp="1"/>
          </p:cNvSpPr>
          <p:nvPr>
            <p:ph type="title"/>
          </p:nvPr>
        </p:nvSpPr>
        <p:spPr>
          <a:xfrm>
            <a:off x="6350296" y="301279"/>
            <a:ext cx="4812633" cy="1207000"/>
          </a:xfrm>
        </p:spPr>
        <p:txBody>
          <a:bodyPr>
            <a:normAutofit/>
          </a:bodyPr>
          <a:lstStyle/>
          <a:p>
            <a:pPr algn="ctr"/>
            <a:r>
              <a:rPr lang="en-US" sz="5400" b="1" i="1" u="sng" dirty="0">
                <a:solidFill>
                  <a:srgbClr val="FF0000"/>
                </a:solidFill>
                <a:effectLst>
                  <a:outerShdw blurRad="38100" dist="38100" dir="2700000" algn="tl">
                    <a:srgbClr val="000000">
                      <a:alpha val="43137"/>
                    </a:srgbClr>
                  </a:outerShdw>
                </a:effectLst>
                <a:latin typeface="+mn-lt"/>
              </a:rPr>
              <a:t>Ann’s STORY</a:t>
            </a:r>
            <a:endParaRPr lang="en-DE" sz="5400" b="1" i="1" u="sng"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612ADAD2-05D5-9061-7A77-243822618478}"/>
              </a:ext>
            </a:extLst>
          </p:cNvPr>
          <p:cNvSpPr>
            <a:spLocks noGrp="1"/>
          </p:cNvSpPr>
          <p:nvPr>
            <p:ph idx="1"/>
          </p:nvPr>
        </p:nvSpPr>
        <p:spPr>
          <a:xfrm>
            <a:off x="175672" y="284748"/>
            <a:ext cx="5166351" cy="6372726"/>
          </a:xfrm>
        </p:spPr>
        <p:txBody>
          <a:bodyPr>
            <a:normAutofit lnSpcReduction="10000"/>
          </a:bodyPr>
          <a:lstStyle/>
          <a:p>
            <a:r>
              <a:rPr lang="en-US" sz="2800" dirty="0">
                <a:solidFill>
                  <a:srgbClr val="FFFFFF"/>
                </a:solidFill>
              </a:rPr>
              <a:t> She was a high school math teacher in Canada before her stroke in 2005 at age of 30. A wife and mother of two. </a:t>
            </a:r>
          </a:p>
          <a:p>
            <a:r>
              <a:rPr lang="en-US" sz="2800" dirty="0">
                <a:solidFill>
                  <a:srgbClr val="FFFFFF"/>
                </a:solidFill>
              </a:rPr>
              <a:t>“Locked-in syndrome, or LIS, is just like it sounds,” she wrote. “You’re fully cognizant, you have full sensation, all five senses work, but you are locked inside a body where no muscles work. I learned to breathe on my own again, I now have full neck movement, my laugh returned, I can cry and read and over the years my smile has returned, and I am able to wink and say a few words.”</a:t>
            </a:r>
          </a:p>
          <a:p>
            <a:endParaRPr lang="en-DE" dirty="0">
              <a:solidFill>
                <a:srgbClr val="FFFFFF"/>
              </a:solidFill>
            </a:endParaRPr>
          </a:p>
        </p:txBody>
      </p:sp>
      <p:pic>
        <p:nvPicPr>
          <p:cNvPr id="5" name="Picture 4">
            <a:extLst>
              <a:ext uri="{FF2B5EF4-FFF2-40B4-BE49-F238E27FC236}">
                <a16:creationId xmlns:a16="http://schemas.microsoft.com/office/drawing/2014/main" id="{E30A006D-70D4-00E8-7FD8-0A52311A002A}"/>
              </a:ext>
            </a:extLst>
          </p:cNvPr>
          <p:cNvPicPr>
            <a:picLocks noChangeAspect="1"/>
          </p:cNvPicPr>
          <p:nvPr/>
        </p:nvPicPr>
        <p:blipFill>
          <a:blip r:embed="rId3"/>
          <a:stretch>
            <a:fillRect/>
          </a:stretch>
        </p:blipFill>
        <p:spPr>
          <a:xfrm>
            <a:off x="6350296" y="1809557"/>
            <a:ext cx="4397121" cy="4458086"/>
          </a:xfrm>
          <a:prstGeom prst="rect">
            <a:avLst/>
          </a:prstGeom>
        </p:spPr>
      </p:pic>
    </p:spTree>
    <p:extLst>
      <p:ext uri="{BB962C8B-B14F-4D97-AF65-F5344CB8AC3E}">
        <p14:creationId xmlns:p14="http://schemas.microsoft.com/office/powerpoint/2010/main" val="32692027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echnology Background, Free Download Technology Powerpoint Images -  SlideBackground">
            <a:extLst>
              <a:ext uri="{FF2B5EF4-FFF2-40B4-BE49-F238E27FC236}">
                <a16:creationId xmlns:a16="http://schemas.microsoft.com/office/drawing/2014/main" id="{D0664A9D-A773-4281-A081-EDF80AF09F7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4953" b="865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5FC8A91-521B-5825-3E4E-71E280F26E91}"/>
              </a:ext>
            </a:extLst>
          </p:cNvPr>
          <p:cNvSpPr>
            <a:spLocks noGrp="1"/>
          </p:cNvSpPr>
          <p:nvPr>
            <p:ph idx="1"/>
          </p:nvPr>
        </p:nvSpPr>
        <p:spPr>
          <a:xfrm>
            <a:off x="158885" y="922421"/>
            <a:ext cx="6979585" cy="5638799"/>
          </a:xfrm>
        </p:spPr>
        <p:txBody>
          <a:bodyPr>
            <a:normAutofit/>
          </a:bodyPr>
          <a:lstStyle/>
          <a:p>
            <a:r>
              <a:rPr lang="en-US" sz="2800" dirty="0">
                <a:solidFill>
                  <a:srgbClr val="FFFFFF"/>
                </a:solidFill>
              </a:rPr>
              <a:t>Edward Chang, MD, chair of neurological surgery at UCSF.</a:t>
            </a:r>
            <a:endParaRPr lang="en-US" dirty="0">
              <a:solidFill>
                <a:srgbClr val="FFFFFF"/>
              </a:solidFill>
            </a:endParaRPr>
          </a:p>
          <a:p>
            <a:endParaRPr lang="en-US" sz="600" dirty="0">
              <a:solidFill>
                <a:srgbClr val="FFFFFF"/>
              </a:solidFill>
            </a:endParaRPr>
          </a:p>
          <a:p>
            <a:r>
              <a:rPr lang="en-US" dirty="0">
                <a:solidFill>
                  <a:srgbClr val="FFFFFF"/>
                </a:solidFill>
              </a:rPr>
              <a:t>To do this, the team implanted a paper-thin rectangle of 253 electrodes onto the surface of her brain over areas they previously discovered were critical for speech. </a:t>
            </a:r>
          </a:p>
          <a:p>
            <a:endParaRPr lang="en-US" sz="1050" dirty="0">
              <a:solidFill>
                <a:srgbClr val="FFFFFF"/>
              </a:solidFill>
            </a:endParaRPr>
          </a:p>
          <a:p>
            <a:r>
              <a:rPr lang="en-US" dirty="0">
                <a:solidFill>
                  <a:srgbClr val="FFFFFF"/>
                </a:solidFill>
              </a:rPr>
              <a:t>The electrodes intercepted the brain signals that, if not for the stroke, would have gone to muscles in Ann’s lips, tongue, jaw and larynx, as well as her face. A cable, plugged into a port fixed to Ann’s head, connected the electrodes to a bank of computers.</a:t>
            </a:r>
          </a:p>
          <a:p>
            <a:endParaRPr lang="en-US" dirty="0">
              <a:solidFill>
                <a:srgbClr val="FFFFFF"/>
              </a:solidFill>
            </a:endParaRPr>
          </a:p>
          <a:p>
            <a:endParaRPr lang="en-US" dirty="0">
              <a:solidFill>
                <a:srgbClr val="FFFFFF"/>
              </a:solidFill>
            </a:endParaRPr>
          </a:p>
          <a:p>
            <a:endParaRPr lang="en-DE" dirty="0">
              <a:solidFill>
                <a:srgbClr val="FFFFFF"/>
              </a:solidFill>
            </a:endParaRPr>
          </a:p>
        </p:txBody>
      </p:sp>
      <p:pic>
        <p:nvPicPr>
          <p:cNvPr id="8" name="Picture 7">
            <a:extLst>
              <a:ext uri="{FF2B5EF4-FFF2-40B4-BE49-F238E27FC236}">
                <a16:creationId xmlns:a16="http://schemas.microsoft.com/office/drawing/2014/main" id="{6BFA0370-CB84-172E-32B9-9D99936D2D60}"/>
              </a:ext>
            </a:extLst>
          </p:cNvPr>
          <p:cNvPicPr>
            <a:picLocks noChangeAspect="1"/>
          </p:cNvPicPr>
          <p:nvPr/>
        </p:nvPicPr>
        <p:blipFill>
          <a:blip r:embed="rId3"/>
          <a:stretch>
            <a:fillRect/>
          </a:stretch>
        </p:blipFill>
        <p:spPr>
          <a:xfrm>
            <a:off x="7297355" y="827962"/>
            <a:ext cx="4735760" cy="5385431"/>
          </a:xfrm>
          <a:prstGeom prst="rect">
            <a:avLst/>
          </a:prstGeom>
        </p:spPr>
      </p:pic>
    </p:spTree>
    <p:extLst>
      <p:ext uri="{BB962C8B-B14F-4D97-AF65-F5344CB8AC3E}">
        <p14:creationId xmlns:p14="http://schemas.microsoft.com/office/powerpoint/2010/main" val="13722167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16" name="Rectangle 215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8" name="Picture 4" descr="Ai Artificial Intelligence Face Background Download Free | Banner  Background Image on Lovepik | 401020924">
            <a:extLst>
              <a:ext uri="{FF2B5EF4-FFF2-40B4-BE49-F238E27FC236}">
                <a16:creationId xmlns:a16="http://schemas.microsoft.com/office/drawing/2014/main" id="{3C1B80E1-1CB0-2B4A-F7E5-10103088278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6581DBE-27CA-ACE5-3009-460CF927D136}"/>
              </a:ext>
            </a:extLst>
          </p:cNvPr>
          <p:cNvSpPr>
            <a:spLocks noGrp="1"/>
          </p:cNvSpPr>
          <p:nvPr>
            <p:ph idx="1"/>
          </p:nvPr>
        </p:nvSpPr>
        <p:spPr>
          <a:xfrm>
            <a:off x="729916" y="537411"/>
            <a:ext cx="10623884" cy="5639552"/>
          </a:xfrm>
        </p:spPr>
        <p:txBody>
          <a:bodyPr>
            <a:normAutofit/>
          </a:bodyPr>
          <a:lstStyle/>
          <a:p>
            <a:endParaRPr lang="en-US" dirty="0">
              <a:solidFill>
                <a:srgbClr val="FFFFFF"/>
              </a:solidFill>
            </a:endParaRPr>
          </a:p>
          <a:p>
            <a:r>
              <a:rPr lang="en-US" dirty="0">
                <a:solidFill>
                  <a:srgbClr val="FFFFFF"/>
                </a:solidFill>
              </a:rPr>
              <a:t>To synthesize Ann’s speech, the team devised an algorithm for synthesizing speech, which they personalized to sound like her voice before the injury by using a recording of Ann speaking at her wedding.</a:t>
            </a:r>
          </a:p>
          <a:p>
            <a:endParaRPr lang="en-US" dirty="0">
              <a:solidFill>
                <a:srgbClr val="FFFFFF"/>
              </a:solidFill>
            </a:endParaRPr>
          </a:p>
          <a:p>
            <a:r>
              <a:rPr lang="en-US" dirty="0">
                <a:solidFill>
                  <a:srgbClr val="FFFFFF"/>
                </a:solidFill>
              </a:rPr>
              <a:t>“My brain feels funny when it hears my synthesized voice,” she wrote in answer to a question. “It’s like hearing an old friend.”</a:t>
            </a:r>
          </a:p>
          <a:p>
            <a:endParaRPr lang="en-US" dirty="0">
              <a:solidFill>
                <a:srgbClr val="FFFFFF"/>
              </a:solidFill>
            </a:endParaRPr>
          </a:p>
          <a:p>
            <a:r>
              <a:rPr lang="en-US" dirty="0">
                <a:solidFill>
                  <a:srgbClr val="FFFFFF"/>
                </a:solidFill>
                <a:hlinkClick r:id="rId3"/>
              </a:rPr>
              <a:t>https://www.youtube.com/watch?v=iTZ2N-HJbwA</a:t>
            </a:r>
            <a:r>
              <a:rPr lang="en-US" dirty="0">
                <a:solidFill>
                  <a:srgbClr val="FFFFFF"/>
                </a:solidFill>
              </a:rPr>
              <a:t> </a:t>
            </a:r>
            <a:endParaRPr lang="en-DE" dirty="0">
              <a:solidFill>
                <a:srgbClr val="FFFFFF"/>
              </a:solidFill>
            </a:endParaRPr>
          </a:p>
        </p:txBody>
      </p:sp>
    </p:spTree>
    <p:extLst>
      <p:ext uri="{BB962C8B-B14F-4D97-AF65-F5344CB8AC3E}">
        <p14:creationId xmlns:p14="http://schemas.microsoft.com/office/powerpoint/2010/main" val="213944401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9" name="Rectangle 2253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Artificial intelligence background Vectors &amp; Illustrations for Free  Download | Freepik">
            <a:extLst>
              <a:ext uri="{FF2B5EF4-FFF2-40B4-BE49-F238E27FC236}">
                <a16:creationId xmlns:a16="http://schemas.microsoft.com/office/drawing/2014/main" id="{D80DA5FD-B49E-3080-3ED1-76658452752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7837" b="757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7FE8EC-942E-1374-4E45-5742CC8E391B}"/>
              </a:ext>
            </a:extLst>
          </p:cNvPr>
          <p:cNvSpPr>
            <a:spLocks noGrp="1"/>
          </p:cNvSpPr>
          <p:nvPr>
            <p:ph type="title"/>
          </p:nvPr>
        </p:nvSpPr>
        <p:spPr>
          <a:xfrm>
            <a:off x="573505" y="180641"/>
            <a:ext cx="10515600" cy="963947"/>
          </a:xfrm>
        </p:spPr>
        <p:txBody>
          <a:bodyPr>
            <a:normAutofit/>
          </a:bodyPr>
          <a:lstStyle/>
          <a:p>
            <a:pPr algn="ctr"/>
            <a:r>
              <a:rPr lang="en-US" b="1" i="1" u="sng" dirty="0">
                <a:solidFill>
                  <a:srgbClr val="FF0000"/>
                </a:solidFill>
                <a:effectLst>
                  <a:outerShdw blurRad="38100" dist="38100" dir="2700000" algn="tl">
                    <a:srgbClr val="000000">
                      <a:alpha val="43137"/>
                    </a:srgbClr>
                  </a:outerShdw>
                </a:effectLst>
                <a:latin typeface="+mn-lt"/>
              </a:rPr>
              <a:t>CONCLUSION</a:t>
            </a:r>
            <a:endParaRPr lang="en-DE" b="1" i="1" u="sng"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85A17F78-F539-856B-DD1C-810653874F63}"/>
              </a:ext>
            </a:extLst>
          </p:cNvPr>
          <p:cNvSpPr>
            <a:spLocks noGrp="1"/>
          </p:cNvSpPr>
          <p:nvPr>
            <p:ph idx="1"/>
          </p:nvPr>
        </p:nvSpPr>
        <p:spPr>
          <a:xfrm>
            <a:off x="513347" y="1325219"/>
            <a:ext cx="10840453" cy="4851744"/>
          </a:xfrm>
        </p:spPr>
        <p:txBody>
          <a:bodyPr>
            <a:normAutofit/>
          </a:bodyPr>
          <a:lstStyle/>
          <a:p>
            <a:r>
              <a:rPr lang="en-US" dirty="0">
                <a:solidFill>
                  <a:srgbClr val="FFFFFF"/>
                </a:solidFill>
              </a:rPr>
              <a:t>Speech impairments can result in isolation, depression, frustration, sense of inadequacy, lack of self-esteem, and reduced quality of life.</a:t>
            </a:r>
          </a:p>
          <a:p>
            <a:endParaRPr lang="en-US" dirty="0">
              <a:solidFill>
                <a:srgbClr val="FFFFFF"/>
              </a:solidFill>
            </a:endParaRPr>
          </a:p>
          <a:p>
            <a:r>
              <a:rPr lang="en-US" dirty="0">
                <a:solidFill>
                  <a:srgbClr val="FFFFFF"/>
                </a:solidFill>
              </a:rPr>
              <a:t>AI may accelerate progress in serving people with complex communication needs, non-standard  speech  impairments,  and  multiple  disabilities.</a:t>
            </a:r>
          </a:p>
          <a:p>
            <a:endParaRPr lang="en-US" dirty="0">
              <a:solidFill>
                <a:srgbClr val="FFFFFF"/>
              </a:solidFill>
            </a:endParaRPr>
          </a:p>
          <a:p>
            <a:r>
              <a:rPr lang="en-US" dirty="0">
                <a:solidFill>
                  <a:srgbClr val="FFFFFF"/>
                </a:solidFill>
              </a:rPr>
              <a:t>Innovative AI systems are a turning point for the production of unprecedented solutions  addressing  Speech,  Language, and Communication Needs in people with speech impairment.</a:t>
            </a:r>
            <a:endParaRPr lang="en-DE" dirty="0">
              <a:solidFill>
                <a:srgbClr val="FFFFFF"/>
              </a:solidFill>
            </a:endParaRPr>
          </a:p>
        </p:txBody>
      </p:sp>
    </p:spTree>
    <p:extLst>
      <p:ext uri="{BB962C8B-B14F-4D97-AF65-F5344CB8AC3E}">
        <p14:creationId xmlns:p14="http://schemas.microsoft.com/office/powerpoint/2010/main" val="226391249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9D63-62D8-F2B9-0F8F-DA7E4E57D903}"/>
              </a:ext>
            </a:extLst>
          </p:cNvPr>
          <p:cNvSpPr>
            <a:spLocks noGrp="1"/>
          </p:cNvSpPr>
          <p:nvPr>
            <p:ph type="title"/>
          </p:nvPr>
        </p:nvSpPr>
        <p:spPr/>
        <p:txBody>
          <a:bodyPr/>
          <a:lstStyle/>
          <a:p>
            <a:r>
              <a:rPr lang="en-US" dirty="0" err="1"/>
              <a:t>jhbj</a:t>
            </a:r>
            <a:endParaRPr lang="en-DE" dirty="0"/>
          </a:p>
        </p:txBody>
      </p:sp>
      <p:pic>
        <p:nvPicPr>
          <p:cNvPr id="7" name="Picture 6">
            <a:extLst>
              <a:ext uri="{FF2B5EF4-FFF2-40B4-BE49-F238E27FC236}">
                <a16:creationId xmlns:a16="http://schemas.microsoft.com/office/drawing/2014/main" id="{4854CCDD-A4B0-5392-3A2B-C1EDEB07070E}"/>
              </a:ext>
            </a:extLst>
          </p:cNvPr>
          <p:cNvPicPr>
            <a:picLocks noChangeAspect="1"/>
          </p:cNvPicPr>
          <p:nvPr/>
        </p:nvPicPr>
        <p:blipFill>
          <a:blip r:embed="rId2"/>
          <a:stretch>
            <a:fillRect/>
          </a:stretch>
        </p:blipFill>
        <p:spPr>
          <a:xfrm>
            <a:off x="0" y="-1"/>
            <a:ext cx="12151712" cy="6858001"/>
          </a:xfrm>
          <a:prstGeom prst="rect">
            <a:avLst/>
          </a:prstGeom>
        </p:spPr>
      </p:pic>
      <p:sp>
        <p:nvSpPr>
          <p:cNvPr id="14" name="Content Placeholder 13">
            <a:extLst>
              <a:ext uri="{FF2B5EF4-FFF2-40B4-BE49-F238E27FC236}">
                <a16:creationId xmlns:a16="http://schemas.microsoft.com/office/drawing/2014/main" id="{77403E0B-448E-5543-1509-1F25B9382C07}"/>
              </a:ext>
            </a:extLst>
          </p:cNvPr>
          <p:cNvSpPr>
            <a:spLocks noGrp="1"/>
          </p:cNvSpPr>
          <p:nvPr>
            <p:ph idx="1"/>
          </p:nvPr>
        </p:nvSpPr>
        <p:spPr>
          <a:xfrm>
            <a:off x="2334126" y="2055814"/>
            <a:ext cx="8069179" cy="3792973"/>
          </a:xfrm>
        </p:spPr>
        <p:txBody>
          <a:bodyPr>
            <a:normAutofit/>
          </a:bodyPr>
          <a:lstStyle/>
          <a:p>
            <a:pPr marL="285750" indent="-285750" algn="just">
              <a:buFont typeface="Arial" panose="020B0604020202020204" pitchFamily="34" charset="0"/>
              <a:buChar char="•"/>
            </a:pPr>
            <a:r>
              <a:rPr lang="en-US" sz="1800" u="sng" dirty="0">
                <a:solidFill>
                  <a:srgbClr val="FF9900"/>
                </a:solidFill>
                <a:hlinkClick r:id="rId3">
                  <a:extLst>
                    <a:ext uri="{A12FA001-AC4F-418D-AE19-62706E023703}">
                      <ahyp:hlinkClr xmlns:ahyp="http://schemas.microsoft.com/office/drawing/2018/hyperlinkcolor" val="tx"/>
                    </a:ext>
                  </a:extLst>
                </a:hlinkClick>
              </a:rPr>
              <a:t>https://dphhs.mt.gov/schoolhealth/chronichealth/developmentaldisabilities/speechorlanguageimpairment#:~:text=Speech%20or%20language%20impairment%20means,affects%20a%20child's%20educational%20performance.</a:t>
            </a:r>
          </a:p>
          <a:p>
            <a:pPr marL="285750" indent="-285750" algn="just">
              <a:buFont typeface="Arial" panose="020B0604020202020204" pitchFamily="34" charset="0"/>
              <a:buChar char="•"/>
            </a:pPr>
            <a:r>
              <a:rPr lang="en-US" sz="1800" u="sng" dirty="0">
                <a:solidFill>
                  <a:srgbClr val="FF9900"/>
                </a:solidFill>
                <a:hlinkClick r:id="rId3">
                  <a:extLst>
                    <a:ext uri="{A12FA001-AC4F-418D-AE19-62706E023703}">
                      <ahyp:hlinkClr xmlns:ahyp="http://schemas.microsoft.com/office/drawing/2018/hyperlinkcolor" val="tx"/>
                    </a:ext>
                  </a:extLst>
                </a:hlinkClick>
              </a:rPr>
              <a:t>https://my.clevelandclinic.org/health/diseases/21937-speech-impediment</a:t>
            </a:r>
            <a:endParaRPr lang="en-US" sz="1800" u="sng" dirty="0">
              <a:solidFill>
                <a:srgbClr val="FF9900"/>
              </a:solidFill>
            </a:endParaRPr>
          </a:p>
          <a:p>
            <a:pPr marL="285750" indent="-285750" algn="just">
              <a:buFont typeface="Arial" panose="020B0604020202020204" pitchFamily="34" charset="0"/>
              <a:buChar char="•"/>
            </a:pPr>
            <a:r>
              <a:rPr lang="en-US" sz="1800" u="sng" dirty="0">
                <a:solidFill>
                  <a:srgbClr val="FF9900"/>
                </a:solidFill>
              </a:rPr>
              <a:t>https://online.maryville.edu/blog/speech-impediment-guide/ </a:t>
            </a:r>
          </a:p>
          <a:p>
            <a:pPr marL="285750" indent="-285750" algn="just">
              <a:buFont typeface="Arial" panose="020B0604020202020204" pitchFamily="34" charset="0"/>
              <a:buChar char="•"/>
            </a:pPr>
            <a:r>
              <a:rPr lang="en-US" sz="1800" u="sng" dirty="0">
                <a:solidFill>
                  <a:srgbClr val="FF9900"/>
                </a:solidFill>
              </a:rPr>
              <a:t>https://www.staceylbuckltd.com/statistics-on-speech-language-disorders#:~:text=Approximately%2018.5%20million%20individuals%20have,%2C%20voice%2C%20or%20language%20disorder.</a:t>
            </a:r>
          </a:p>
          <a:p>
            <a:pPr marL="285750" indent="-285750" algn="just">
              <a:buFont typeface="Arial" panose="020B0604020202020204" pitchFamily="34" charset="0"/>
              <a:buChar char="•"/>
            </a:pPr>
            <a:r>
              <a:rPr lang="en-US" sz="1800" u="sng" dirty="0">
                <a:solidFill>
                  <a:srgbClr val="FF9900"/>
                </a:solidFill>
                <a:hlinkClick r:id="rId4">
                  <a:extLst>
                    <a:ext uri="{A12FA001-AC4F-418D-AE19-62706E023703}">
                      <ahyp:hlinkClr xmlns:ahyp="http://schemas.microsoft.com/office/drawing/2018/hyperlinkcolor" val="tx"/>
                    </a:ext>
                  </a:extLst>
                </a:hlinkClick>
              </a:rPr>
              <a:t>https://www.contemporarypediatrics.com/view/pediatric-speech-disorder-diagnoses-more-than-doubled-amid-covid-19-pandemic</a:t>
            </a:r>
            <a:endParaRPr lang="en-US" sz="1800" u="sng" dirty="0">
              <a:solidFill>
                <a:srgbClr val="FF9900"/>
              </a:solidFill>
            </a:endParaRPr>
          </a:p>
          <a:p>
            <a:pPr marL="285750" indent="-285750" algn="just">
              <a:buFont typeface="Arial" panose="020B0604020202020204" pitchFamily="34" charset="0"/>
              <a:buChar char="•"/>
            </a:pPr>
            <a:r>
              <a:rPr lang="en-US" sz="1800" u="sng" dirty="0">
                <a:solidFill>
                  <a:srgbClr val="FF9900"/>
                </a:solidFill>
              </a:rPr>
              <a:t>https://www.forbes.com/sites/forbesbusinesscouncil/2023/06/16/empowering-individuals-with-disabilities-through-ai-technology/</a:t>
            </a:r>
          </a:p>
        </p:txBody>
      </p:sp>
      <p:sp>
        <p:nvSpPr>
          <p:cNvPr id="16" name="TextBox 15">
            <a:extLst>
              <a:ext uri="{FF2B5EF4-FFF2-40B4-BE49-F238E27FC236}">
                <a16:creationId xmlns:a16="http://schemas.microsoft.com/office/drawing/2014/main" id="{CA39FFEF-BC43-1093-A385-1AC58F063398}"/>
              </a:ext>
            </a:extLst>
          </p:cNvPr>
          <p:cNvSpPr txBox="1"/>
          <p:nvPr/>
        </p:nvSpPr>
        <p:spPr>
          <a:xfrm>
            <a:off x="4386422" y="775257"/>
            <a:ext cx="3378867" cy="830997"/>
          </a:xfrm>
          <a:prstGeom prst="rect">
            <a:avLst/>
          </a:prstGeom>
          <a:noFill/>
        </p:spPr>
        <p:txBody>
          <a:bodyPr wrap="square">
            <a:spAutoFit/>
          </a:bodyPr>
          <a:lstStyle/>
          <a:p>
            <a:r>
              <a:rPr lang="en-US" sz="4800" b="1" i="1" u="sng" dirty="0">
                <a:solidFill>
                  <a:srgbClr val="FF0000"/>
                </a:solidFill>
                <a:effectLst>
                  <a:outerShdw blurRad="38100" dist="38100" dir="2700000" algn="tl">
                    <a:srgbClr val="000000">
                      <a:alpha val="43137"/>
                    </a:srgbClr>
                  </a:outerShdw>
                </a:effectLst>
              </a:rPr>
              <a:t>REFERENCES</a:t>
            </a:r>
            <a:endParaRPr lang="en-DE" sz="4800" b="1" i="1" u="sng"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24486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background with white dots&#10;&#10;Description automatically generated">
            <a:extLst>
              <a:ext uri="{FF2B5EF4-FFF2-40B4-BE49-F238E27FC236}">
                <a16:creationId xmlns:a16="http://schemas.microsoft.com/office/drawing/2014/main" id="{EF484FC5-5CB6-3F28-3BBE-6CB31982D09B}"/>
              </a:ext>
            </a:extLst>
          </p:cNvPr>
          <p:cNvPicPr>
            <a:picLocks noChangeAspect="1"/>
          </p:cNvPicPr>
          <p:nvPr/>
        </p:nvPicPr>
        <p:blipFill rotWithShape="1">
          <a:blip r:embed="rId2">
            <a:alphaModFix amt="35000"/>
          </a:blip>
          <a:srcRect l="10266" r="19512"/>
          <a:stretch/>
        </p:blipFill>
        <p:spPr>
          <a:xfrm>
            <a:off x="20" y="-8011"/>
            <a:ext cx="12191980" cy="6857990"/>
          </a:xfrm>
          <a:prstGeom prst="rect">
            <a:avLst/>
          </a:prstGeom>
        </p:spPr>
      </p:pic>
      <p:sp>
        <p:nvSpPr>
          <p:cNvPr id="2" name="Title 1">
            <a:extLst>
              <a:ext uri="{FF2B5EF4-FFF2-40B4-BE49-F238E27FC236}">
                <a16:creationId xmlns:a16="http://schemas.microsoft.com/office/drawing/2014/main" id="{A5C7704E-E19C-FEE2-E665-8C5144E01B4C}"/>
              </a:ext>
            </a:extLst>
          </p:cNvPr>
          <p:cNvSpPr>
            <a:spLocks noGrp="1"/>
          </p:cNvSpPr>
          <p:nvPr>
            <p:ph type="title"/>
          </p:nvPr>
        </p:nvSpPr>
        <p:spPr>
          <a:xfrm>
            <a:off x="838200" y="365125"/>
            <a:ext cx="10515600" cy="1325563"/>
          </a:xfrm>
        </p:spPr>
        <p:txBody>
          <a:bodyPr>
            <a:normAutofit/>
          </a:bodyPr>
          <a:lstStyle/>
          <a:p>
            <a:pPr algn="ctr"/>
            <a:r>
              <a:rPr lang="en-US" sz="6000" b="1" i="1" u="sng" dirty="0">
                <a:solidFill>
                  <a:srgbClr val="FF0000"/>
                </a:solidFill>
                <a:effectLst>
                  <a:outerShdw blurRad="38100" dist="38100" dir="2700000" algn="tl">
                    <a:srgbClr val="000000">
                      <a:alpha val="43137"/>
                    </a:srgbClr>
                  </a:outerShdw>
                </a:effectLst>
              </a:rPr>
              <a:t>CONTENTS</a:t>
            </a:r>
            <a:endParaRPr lang="en-DE" sz="6000" b="1" i="1"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FCDE7A8-AD3D-82D7-7BCB-65F942B7951A}"/>
              </a:ext>
            </a:extLst>
          </p:cNvPr>
          <p:cNvSpPr>
            <a:spLocks noGrp="1"/>
          </p:cNvSpPr>
          <p:nvPr>
            <p:ph idx="1"/>
          </p:nvPr>
        </p:nvSpPr>
        <p:spPr>
          <a:xfrm>
            <a:off x="838200" y="1825625"/>
            <a:ext cx="10515600" cy="4351338"/>
          </a:xfrm>
        </p:spPr>
        <p:txBody>
          <a:bodyPr>
            <a:normAutofit/>
          </a:bodyPr>
          <a:lstStyle/>
          <a:p>
            <a:r>
              <a:rPr lang="en-US" dirty="0">
                <a:solidFill>
                  <a:srgbClr val="FFFFFF"/>
                </a:solidFill>
              </a:rPr>
              <a:t>What is Speech Impairment?</a:t>
            </a:r>
          </a:p>
          <a:p>
            <a:r>
              <a:rPr lang="en-US" dirty="0">
                <a:solidFill>
                  <a:srgbClr val="FFFFFF"/>
                </a:solidFill>
              </a:rPr>
              <a:t>Types and Causes</a:t>
            </a:r>
          </a:p>
          <a:p>
            <a:r>
              <a:rPr lang="en-US" dirty="0">
                <a:solidFill>
                  <a:srgbClr val="FFFFFF"/>
                </a:solidFill>
              </a:rPr>
              <a:t>Why is it important to consider this as a major concern?</a:t>
            </a:r>
          </a:p>
          <a:p>
            <a:r>
              <a:rPr lang="en-US" dirty="0">
                <a:solidFill>
                  <a:srgbClr val="FFFFFF"/>
                </a:solidFill>
              </a:rPr>
              <a:t>How can AI help them?</a:t>
            </a:r>
          </a:p>
          <a:p>
            <a:r>
              <a:rPr lang="en-US" dirty="0">
                <a:solidFill>
                  <a:srgbClr val="FFFFFF"/>
                </a:solidFill>
              </a:rPr>
              <a:t>Technologies</a:t>
            </a:r>
          </a:p>
          <a:p>
            <a:r>
              <a:rPr lang="en-US" dirty="0">
                <a:solidFill>
                  <a:srgbClr val="FFFFFF"/>
                </a:solidFill>
              </a:rPr>
              <a:t>Devices</a:t>
            </a:r>
          </a:p>
          <a:p>
            <a:r>
              <a:rPr lang="en-US" dirty="0">
                <a:solidFill>
                  <a:srgbClr val="FFFFFF"/>
                </a:solidFill>
              </a:rPr>
              <a:t>Conclusion</a:t>
            </a:r>
          </a:p>
          <a:p>
            <a:r>
              <a:rPr lang="en-US" dirty="0">
                <a:solidFill>
                  <a:srgbClr val="FFFFFF"/>
                </a:solidFill>
              </a:rPr>
              <a:t>References</a:t>
            </a:r>
          </a:p>
          <a:p>
            <a:pPr marL="0" indent="0">
              <a:buNone/>
            </a:pPr>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DE" dirty="0">
              <a:solidFill>
                <a:srgbClr val="FFFFFF"/>
              </a:solidFill>
            </a:endParaRPr>
          </a:p>
        </p:txBody>
      </p:sp>
    </p:spTree>
    <p:extLst>
      <p:ext uri="{BB962C8B-B14F-4D97-AF65-F5344CB8AC3E}">
        <p14:creationId xmlns:p14="http://schemas.microsoft.com/office/powerpoint/2010/main" val="251170216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9D63-62D8-F2B9-0F8F-DA7E4E57D903}"/>
              </a:ext>
            </a:extLst>
          </p:cNvPr>
          <p:cNvSpPr>
            <a:spLocks noGrp="1"/>
          </p:cNvSpPr>
          <p:nvPr>
            <p:ph type="title"/>
          </p:nvPr>
        </p:nvSpPr>
        <p:spPr/>
        <p:txBody>
          <a:bodyPr/>
          <a:lstStyle/>
          <a:p>
            <a:r>
              <a:rPr lang="en-US" dirty="0" err="1"/>
              <a:t>jhbj</a:t>
            </a:r>
            <a:endParaRPr lang="en-DE" dirty="0"/>
          </a:p>
        </p:txBody>
      </p:sp>
      <p:pic>
        <p:nvPicPr>
          <p:cNvPr id="7" name="Picture 6">
            <a:extLst>
              <a:ext uri="{FF2B5EF4-FFF2-40B4-BE49-F238E27FC236}">
                <a16:creationId xmlns:a16="http://schemas.microsoft.com/office/drawing/2014/main" id="{4854CCDD-A4B0-5392-3A2B-C1EDEB07070E}"/>
              </a:ext>
            </a:extLst>
          </p:cNvPr>
          <p:cNvPicPr>
            <a:picLocks noChangeAspect="1"/>
          </p:cNvPicPr>
          <p:nvPr/>
        </p:nvPicPr>
        <p:blipFill>
          <a:blip r:embed="rId2"/>
          <a:stretch>
            <a:fillRect/>
          </a:stretch>
        </p:blipFill>
        <p:spPr>
          <a:xfrm>
            <a:off x="0" y="-1"/>
            <a:ext cx="12151712" cy="6858001"/>
          </a:xfrm>
          <a:prstGeom prst="rect">
            <a:avLst/>
          </a:prstGeom>
        </p:spPr>
      </p:pic>
      <p:sp>
        <p:nvSpPr>
          <p:cNvPr id="14" name="Content Placeholder 13">
            <a:extLst>
              <a:ext uri="{FF2B5EF4-FFF2-40B4-BE49-F238E27FC236}">
                <a16:creationId xmlns:a16="http://schemas.microsoft.com/office/drawing/2014/main" id="{77403E0B-448E-5543-1509-1F25B9382C07}"/>
              </a:ext>
            </a:extLst>
          </p:cNvPr>
          <p:cNvSpPr>
            <a:spLocks noGrp="1"/>
          </p:cNvSpPr>
          <p:nvPr>
            <p:ph idx="1"/>
          </p:nvPr>
        </p:nvSpPr>
        <p:spPr>
          <a:xfrm>
            <a:off x="2240881" y="1939268"/>
            <a:ext cx="7475621" cy="3865162"/>
          </a:xfrm>
        </p:spPr>
        <p:txBody>
          <a:bodyPr>
            <a:normAutofit/>
          </a:bodyPr>
          <a:lstStyle/>
          <a:p>
            <a:pPr marL="285750" indent="-285750" algn="just">
              <a:buFont typeface="Arial" panose="020B0604020202020204" pitchFamily="34" charset="0"/>
              <a:buChar char="•"/>
            </a:pPr>
            <a:r>
              <a:rPr lang="en-US" sz="1800" u="sng" dirty="0">
                <a:solidFill>
                  <a:srgbClr val="FF9900"/>
                </a:solidFill>
                <a:hlinkClick r:id="rId3">
                  <a:extLst>
                    <a:ext uri="{A12FA001-AC4F-418D-AE19-62706E023703}">
                      <ahyp:hlinkClr xmlns:ahyp="http://schemas.microsoft.com/office/drawing/2018/hyperlinkcolor" val="tx"/>
                    </a:ext>
                  </a:extLst>
                </a:hlinkClick>
              </a:rPr>
              <a:t>https://blog.gitnux.com/speech-and-language-disorders-statistics/</a:t>
            </a:r>
            <a:r>
              <a:rPr lang="en-US" sz="1800" u="sng" dirty="0">
                <a:solidFill>
                  <a:srgbClr val="FF9900"/>
                </a:solidFill>
              </a:rPr>
              <a:t> </a:t>
            </a:r>
          </a:p>
          <a:p>
            <a:pPr marL="285750" indent="-285750" algn="just">
              <a:buFont typeface="Arial" panose="020B0604020202020204" pitchFamily="34" charset="0"/>
              <a:buChar char="•"/>
            </a:pPr>
            <a:r>
              <a:rPr lang="en-US" sz="1800" u="sng" dirty="0">
                <a:solidFill>
                  <a:srgbClr val="FF9900"/>
                </a:solidFill>
                <a:hlinkClick r:id="rId4">
                  <a:extLst>
                    <a:ext uri="{A12FA001-AC4F-418D-AE19-62706E023703}">
                      <ahyp:hlinkClr xmlns:ahyp="http://schemas.microsoft.com/office/drawing/2018/hyperlinkcolor" val="tx"/>
                    </a:ext>
                  </a:extLst>
                </a:hlinkClick>
              </a:rPr>
              <a:t>https://www.media.mit.edu/projects/alterego/overview/</a:t>
            </a:r>
            <a:r>
              <a:rPr lang="en-US" sz="1800" u="sng" dirty="0">
                <a:solidFill>
                  <a:srgbClr val="FF9900"/>
                </a:solidFill>
              </a:rPr>
              <a:t> </a:t>
            </a:r>
          </a:p>
          <a:p>
            <a:pPr marL="285750" indent="-285750" algn="just">
              <a:buFont typeface="Arial" panose="020B0604020202020204" pitchFamily="34" charset="0"/>
              <a:buChar char="•"/>
            </a:pPr>
            <a:r>
              <a:rPr lang="en-US" sz="1800" u="sng" dirty="0">
                <a:solidFill>
                  <a:srgbClr val="FF9900"/>
                </a:solidFill>
                <a:hlinkClick r:id="rId5">
                  <a:extLst>
                    <a:ext uri="{A12FA001-AC4F-418D-AE19-62706E023703}">
                      <ahyp:hlinkClr xmlns:ahyp="http://schemas.microsoft.com/office/drawing/2018/hyperlinkcolor" val="tx"/>
                    </a:ext>
                  </a:extLst>
                </a:hlinkClick>
              </a:rPr>
              <a:t>https://www.ucsf.edu/news/2023/08/425986/how-artificial-intelligence-gave-paralyzed-woman-her-voice-back</a:t>
            </a:r>
            <a:endParaRPr lang="en-US" sz="1800" u="sng" dirty="0">
              <a:solidFill>
                <a:srgbClr val="FF9900"/>
              </a:solidFill>
            </a:endParaRPr>
          </a:p>
          <a:p>
            <a:pPr marL="342900" indent="-342900">
              <a:buFont typeface="Arial" panose="020B0604020202020204" pitchFamily="34" charset="0"/>
              <a:buChar char="•"/>
            </a:pPr>
            <a:r>
              <a:rPr lang="en-US" sz="1800" u="sng" dirty="0">
                <a:solidFill>
                  <a:srgbClr val="FF9900"/>
                </a:solidFill>
                <a:hlinkClick r:id="rId6">
                  <a:extLst>
                    <a:ext uri="{A12FA001-AC4F-418D-AE19-62706E023703}">
                      <ahyp:hlinkClr xmlns:ahyp="http://schemas.microsoft.com/office/drawing/2018/hyperlinkcolor" val="tx"/>
                    </a:ext>
                  </a:extLst>
                </a:hlinkClick>
              </a:rPr>
              <a:t>https://apps.apple.com/us/app/touchchat-hd-aac/id398860728</a:t>
            </a:r>
            <a:r>
              <a:rPr lang="en-US" sz="1800" u="sng" dirty="0">
                <a:solidFill>
                  <a:srgbClr val="FF9900"/>
                </a:solidFill>
              </a:rPr>
              <a:t> </a:t>
            </a:r>
          </a:p>
          <a:p>
            <a:pPr marL="342900" indent="-342900">
              <a:buFont typeface="Arial" panose="020B0604020202020204" pitchFamily="34" charset="0"/>
              <a:buChar char="•"/>
            </a:pPr>
            <a:r>
              <a:rPr lang="en-US" sz="1800" u="sng" dirty="0">
                <a:solidFill>
                  <a:srgbClr val="FF9900"/>
                </a:solidFill>
                <a:hlinkClick r:id="rId7">
                  <a:extLst>
                    <a:ext uri="{A12FA001-AC4F-418D-AE19-62706E023703}">
                      <ahyp:hlinkClr xmlns:ahyp="http://schemas.microsoft.com/office/drawing/2018/hyperlinkcolor" val="tx"/>
                    </a:ext>
                  </a:extLst>
                </a:hlinkClick>
              </a:rPr>
              <a:t>https://lingraphica.com/aac-devices/what-is-an-aac-device/#:~:text=An%20augmentative%20and%20alternative%20communication,device%20or%20simply%20communication%20device</a:t>
            </a:r>
            <a:r>
              <a:rPr lang="en-US" sz="1800" u="sng" dirty="0">
                <a:solidFill>
                  <a:srgbClr val="FF9900"/>
                </a:solidFill>
              </a:rPr>
              <a:t>. </a:t>
            </a:r>
          </a:p>
          <a:p>
            <a:pPr marL="342900" indent="-342900">
              <a:buFont typeface="Arial" panose="020B0604020202020204" pitchFamily="34" charset="0"/>
              <a:buChar char="•"/>
            </a:pPr>
            <a:r>
              <a:rPr lang="en-US" sz="1800" u="sng" dirty="0">
                <a:solidFill>
                  <a:srgbClr val="FF9900"/>
                </a:solidFill>
                <a:hlinkClick r:id="rId8">
                  <a:extLst>
                    <a:ext uri="{A12FA001-AC4F-418D-AE19-62706E023703}">
                      <ahyp:hlinkClr xmlns:ahyp="http://schemas.microsoft.com/office/drawing/2018/hyperlinkcolor" val="tx"/>
                    </a:ext>
                  </a:extLst>
                </a:hlinkClick>
              </a:rPr>
              <a:t>https://www.tandfonline.com/doi/full/10.1080/17518423.2021.1903603</a:t>
            </a:r>
            <a:endParaRPr lang="en-US" sz="1800" u="sng" dirty="0">
              <a:solidFill>
                <a:srgbClr val="FF9900"/>
              </a:solidFill>
            </a:endParaRPr>
          </a:p>
          <a:p>
            <a:pPr marL="342900" indent="-342900">
              <a:buFont typeface="Arial" panose="020B0604020202020204" pitchFamily="34" charset="0"/>
              <a:buChar char="•"/>
            </a:pPr>
            <a:r>
              <a:rPr lang="en-US" sz="1800" u="sng" dirty="0">
                <a:solidFill>
                  <a:srgbClr val="FF9900"/>
                </a:solidFill>
                <a:hlinkClick r:id="rId9">
                  <a:extLst>
                    <a:ext uri="{A12FA001-AC4F-418D-AE19-62706E023703}">
                      <ahyp:hlinkClr xmlns:ahyp="http://schemas.microsoft.com/office/drawing/2018/hyperlinkcolor" val="tx"/>
                    </a:ext>
                  </a:extLst>
                </a:hlinkClick>
              </a:rPr>
              <a:t>https://www.researchgate.net/publication/345598792_Artificial_Intelligence_for_Severe_Speech_Impairment_Innovative_approaches_to_AAC_and_Communication</a:t>
            </a:r>
            <a:r>
              <a:rPr lang="en-US" sz="1800" u="sng" dirty="0">
                <a:solidFill>
                  <a:srgbClr val="FF9900"/>
                </a:solidFill>
              </a:rPr>
              <a:t> </a:t>
            </a:r>
            <a:endParaRPr lang="en-DE" sz="1800" u="sng" dirty="0">
              <a:solidFill>
                <a:srgbClr val="FF9900"/>
              </a:solidFill>
            </a:endParaRPr>
          </a:p>
          <a:p>
            <a:pPr marL="285750" indent="-285750" algn="just">
              <a:buFont typeface="Arial" panose="020B0604020202020204" pitchFamily="34" charset="0"/>
              <a:buChar char="•"/>
            </a:pPr>
            <a:endParaRPr lang="en-DE" sz="1800" u="sng" dirty="0">
              <a:solidFill>
                <a:srgbClr val="FF9900"/>
              </a:solidFill>
            </a:endParaRPr>
          </a:p>
          <a:p>
            <a:pPr marL="285750" indent="-285750" algn="just">
              <a:buFont typeface="Arial" panose="020B0604020202020204" pitchFamily="34" charset="0"/>
              <a:buChar char="•"/>
            </a:pPr>
            <a:endParaRPr lang="en-US" sz="1800" u="sng" dirty="0">
              <a:solidFill>
                <a:srgbClr val="FF9900"/>
              </a:solidFill>
            </a:endParaRPr>
          </a:p>
        </p:txBody>
      </p:sp>
      <p:sp>
        <p:nvSpPr>
          <p:cNvPr id="16" name="TextBox 15">
            <a:extLst>
              <a:ext uri="{FF2B5EF4-FFF2-40B4-BE49-F238E27FC236}">
                <a16:creationId xmlns:a16="http://schemas.microsoft.com/office/drawing/2014/main" id="{CA39FFEF-BC43-1093-A385-1AC58F063398}"/>
              </a:ext>
            </a:extLst>
          </p:cNvPr>
          <p:cNvSpPr txBox="1"/>
          <p:nvPr/>
        </p:nvSpPr>
        <p:spPr>
          <a:xfrm>
            <a:off x="4386422" y="638071"/>
            <a:ext cx="3378867" cy="830997"/>
          </a:xfrm>
          <a:prstGeom prst="rect">
            <a:avLst/>
          </a:prstGeom>
          <a:noFill/>
        </p:spPr>
        <p:txBody>
          <a:bodyPr wrap="square">
            <a:spAutoFit/>
          </a:bodyPr>
          <a:lstStyle/>
          <a:p>
            <a:r>
              <a:rPr lang="en-US" sz="4800" b="1" i="1" u="sng" dirty="0">
                <a:solidFill>
                  <a:srgbClr val="FF0000"/>
                </a:solidFill>
                <a:effectLst>
                  <a:outerShdw blurRad="38100" dist="38100" dir="2700000" algn="tl">
                    <a:srgbClr val="000000">
                      <a:alpha val="43137"/>
                    </a:srgbClr>
                  </a:outerShdw>
                </a:effectLst>
              </a:rPr>
              <a:t>REFERENCES</a:t>
            </a:r>
            <a:endParaRPr lang="en-DE" sz="4800" b="1" i="1" u="sng"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416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85" name="Rectangle 23584">
            <a:extLst>
              <a:ext uri="{FF2B5EF4-FFF2-40B4-BE49-F238E27FC236}">
                <a16:creationId xmlns:a16="http://schemas.microsoft.com/office/drawing/2014/main" id="{1FE21981-771D-4A29-8D3A-D068BE54B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redicting “Black Swan” Disasters With AI - IEEE Spectrum">
            <a:extLst>
              <a:ext uri="{FF2B5EF4-FFF2-40B4-BE49-F238E27FC236}">
                <a16:creationId xmlns:a16="http://schemas.microsoft.com/office/drawing/2014/main" id="{34B89285-AFFD-2A9D-2CD6-6D2512523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55" r="-1" b="20303"/>
          <a:stretch/>
        </p:blipFill>
        <p:spPr bwMode="auto">
          <a:xfrm>
            <a:off x="20" y="-1"/>
            <a:ext cx="12009284" cy="6858000"/>
          </a:xfrm>
          <a:custGeom>
            <a:avLst/>
            <a:gdLst/>
            <a:ahLst/>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A hand touchg a glowing robot icon">
            <a:extLst>
              <a:ext uri="{FF2B5EF4-FFF2-40B4-BE49-F238E27FC236}">
                <a16:creationId xmlns:a16="http://schemas.microsoft.com/office/drawing/2014/main" id="{518069EA-2C7D-20CC-A2E4-A87CF6AD9D78}"/>
              </a:ext>
            </a:extLst>
          </p:cNvPr>
          <p:cNvPicPr>
            <a:picLocks noChangeAspect="1"/>
          </p:cNvPicPr>
          <p:nvPr/>
        </p:nvPicPr>
        <p:blipFill rotWithShape="1">
          <a:blip r:embed="rId3"/>
          <a:srcRect l="35709" r="4026" b="2"/>
          <a:stretch/>
        </p:blipFill>
        <p:spPr>
          <a:xfrm>
            <a:off x="4480505" y="1106909"/>
            <a:ext cx="4166726" cy="3681631"/>
          </a:xfrm>
          <a:custGeom>
            <a:avLst/>
            <a:gdLst/>
            <a:ahLst/>
            <a:cxnLst/>
            <a:rect l="l" t="t" r="r" b="b"/>
            <a:pathLst>
              <a:path w="4166726" h="3681631">
                <a:moveTo>
                  <a:pt x="1199629" y="0"/>
                </a:moveTo>
                <a:cubicBezTo>
                  <a:pt x="1199629" y="0"/>
                  <a:pt x="1199629" y="0"/>
                  <a:pt x="2967099" y="0"/>
                </a:cubicBezTo>
                <a:cubicBezTo>
                  <a:pt x="3077805" y="0"/>
                  <a:pt x="3184693" y="60854"/>
                  <a:pt x="3238137" y="159741"/>
                </a:cubicBezTo>
                <a:cubicBezTo>
                  <a:pt x="3238137" y="159741"/>
                  <a:pt x="3238137" y="159741"/>
                  <a:pt x="4123780" y="1684879"/>
                </a:cubicBezTo>
                <a:cubicBezTo>
                  <a:pt x="4181042" y="1779962"/>
                  <a:pt x="4181042" y="1901669"/>
                  <a:pt x="4123780" y="1996753"/>
                </a:cubicBezTo>
                <a:cubicBezTo>
                  <a:pt x="4123780" y="1996753"/>
                  <a:pt x="4123780" y="1996753"/>
                  <a:pt x="3238137" y="3521891"/>
                </a:cubicBezTo>
                <a:cubicBezTo>
                  <a:pt x="3184693" y="3620778"/>
                  <a:pt x="3077805" y="3681631"/>
                  <a:pt x="2967099" y="3681631"/>
                </a:cubicBezTo>
                <a:cubicBezTo>
                  <a:pt x="2967099" y="3681631"/>
                  <a:pt x="2967099" y="3681631"/>
                  <a:pt x="1199629" y="3681631"/>
                </a:cubicBezTo>
                <a:cubicBezTo>
                  <a:pt x="1085105" y="3681631"/>
                  <a:pt x="982035" y="3620778"/>
                  <a:pt x="924774" y="3521891"/>
                </a:cubicBezTo>
                <a:cubicBezTo>
                  <a:pt x="924774" y="3521891"/>
                  <a:pt x="924774" y="3521891"/>
                  <a:pt x="42947" y="1996753"/>
                </a:cubicBezTo>
                <a:cubicBezTo>
                  <a:pt x="-14315" y="1901669"/>
                  <a:pt x="-14315" y="1779962"/>
                  <a:pt x="42947" y="1684879"/>
                </a:cubicBezTo>
                <a:cubicBezTo>
                  <a:pt x="42947" y="1684879"/>
                  <a:pt x="42947" y="1684879"/>
                  <a:pt x="924774" y="159741"/>
                </a:cubicBezTo>
                <a:cubicBezTo>
                  <a:pt x="982035" y="60854"/>
                  <a:pt x="1085105" y="0"/>
                  <a:pt x="1199629" y="0"/>
                </a:cubicBezTo>
                <a:close/>
              </a:path>
            </a:pathLst>
          </a:custGeom>
          <a:ln w="158750">
            <a:solidFill>
              <a:schemeClr val="bg1"/>
            </a:solidFill>
          </a:ln>
        </p:spPr>
      </p:pic>
      <p:sp>
        <p:nvSpPr>
          <p:cNvPr id="6" name="TextBox 5">
            <a:extLst>
              <a:ext uri="{FF2B5EF4-FFF2-40B4-BE49-F238E27FC236}">
                <a16:creationId xmlns:a16="http://schemas.microsoft.com/office/drawing/2014/main" id="{C9F36366-D866-FFF2-50B8-3CE11F5C767D}"/>
              </a:ext>
            </a:extLst>
          </p:cNvPr>
          <p:cNvSpPr txBox="1"/>
          <p:nvPr/>
        </p:nvSpPr>
        <p:spPr>
          <a:xfrm>
            <a:off x="8847222" y="112116"/>
            <a:ext cx="3272590" cy="769441"/>
          </a:xfrm>
          <a:prstGeom prst="rect">
            <a:avLst/>
          </a:prstGeom>
          <a:noFill/>
        </p:spPr>
        <p:txBody>
          <a:bodyPr wrap="square">
            <a:spAutoFit/>
          </a:bodyPr>
          <a:lstStyle/>
          <a:p>
            <a:pPr marL="0" indent="0">
              <a:buNone/>
            </a:pPr>
            <a:r>
              <a:rPr lang="en-US" sz="4400" b="1" i="1" u="sng" dirty="0">
                <a:solidFill>
                  <a:srgbClr val="FF0000"/>
                </a:solidFill>
                <a:effectLst>
                  <a:outerShdw blurRad="38100" dist="38100" dir="2700000" algn="tl">
                    <a:srgbClr val="000000">
                      <a:alpha val="43137"/>
                    </a:srgbClr>
                  </a:outerShdw>
                </a:effectLst>
                <a:latin typeface="Algerian" panose="04020705040A02060702" pitchFamily="82" charset="0"/>
              </a:rPr>
              <a:t>THANK YOU</a:t>
            </a:r>
          </a:p>
        </p:txBody>
      </p:sp>
    </p:spTree>
    <p:extLst>
      <p:ext uri="{BB962C8B-B14F-4D97-AF65-F5344CB8AC3E}">
        <p14:creationId xmlns:p14="http://schemas.microsoft.com/office/powerpoint/2010/main" val="2300948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41" name="Rectangle 1844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8434" name="Picture 2" descr="Artificial Intelligence: Complete Guide 2020">
            <a:extLst>
              <a:ext uri="{FF2B5EF4-FFF2-40B4-BE49-F238E27FC236}">
                <a16:creationId xmlns:a16="http://schemas.microsoft.com/office/drawing/2014/main" id="{C4B6A683-1BD2-F45E-C6BC-95F256DF26D2}"/>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5333"/>
          <a:stretch/>
        </p:blipFill>
        <p:spPr bwMode="auto">
          <a:xfrm>
            <a:off x="-3049" y="28919"/>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971ED1-5073-9061-FF42-37EF9C257DE8}"/>
              </a:ext>
            </a:extLst>
          </p:cNvPr>
          <p:cNvSpPr>
            <a:spLocks noGrp="1"/>
          </p:cNvSpPr>
          <p:nvPr>
            <p:ph type="title"/>
          </p:nvPr>
        </p:nvSpPr>
        <p:spPr>
          <a:xfrm>
            <a:off x="1334539" y="127328"/>
            <a:ext cx="9792471" cy="623599"/>
          </a:xfrm>
        </p:spPr>
        <p:txBody>
          <a:bodyPr>
            <a:normAutofit fontScale="90000"/>
          </a:bodyPr>
          <a:lstStyle/>
          <a:p>
            <a:r>
              <a:rPr lang="en-US" b="1" i="1" u="sng" kern="1200" dirty="0">
                <a:solidFill>
                  <a:srgbClr val="FF0000"/>
                </a:solidFill>
                <a:effectLst>
                  <a:outerShdw blurRad="38100" dist="38100" dir="2700000" algn="tl">
                    <a:srgbClr val="000000">
                      <a:alpha val="43137"/>
                    </a:srgbClr>
                  </a:outerShdw>
                </a:effectLst>
                <a:latin typeface="+mn-lt"/>
                <a:ea typeface="+mj-ea"/>
                <a:cs typeface="+mj-cs"/>
              </a:rPr>
              <a:t>WHAT IS SPEECH IMPAIRMENT ?</a:t>
            </a:r>
            <a:endParaRPr lang="en-DE" dirty="0">
              <a:solidFill>
                <a:srgbClr val="FF0000"/>
              </a:solidFill>
            </a:endParaRPr>
          </a:p>
        </p:txBody>
      </p:sp>
      <p:sp>
        <p:nvSpPr>
          <p:cNvPr id="5" name="Content Placeholder 4">
            <a:extLst>
              <a:ext uri="{FF2B5EF4-FFF2-40B4-BE49-F238E27FC236}">
                <a16:creationId xmlns:a16="http://schemas.microsoft.com/office/drawing/2014/main" id="{E957F22B-4586-C84F-41C1-11295880BED4}"/>
              </a:ext>
            </a:extLst>
          </p:cNvPr>
          <p:cNvSpPr>
            <a:spLocks noGrp="1"/>
          </p:cNvSpPr>
          <p:nvPr>
            <p:ph idx="1"/>
          </p:nvPr>
        </p:nvSpPr>
        <p:spPr>
          <a:xfrm>
            <a:off x="298217" y="857358"/>
            <a:ext cx="11589467" cy="5461188"/>
          </a:xfrm>
        </p:spPr>
        <p:txBody>
          <a:bodyPr>
            <a:normAutofit/>
          </a:bodyPr>
          <a:lstStyle/>
          <a:p>
            <a:pPr algn="just"/>
            <a:r>
              <a:rPr lang="en-US" dirty="0">
                <a:solidFill>
                  <a:schemeClr val="bg1"/>
                </a:solidFill>
              </a:rPr>
              <a:t>Speech impairment, also known as a speech disorder or communication disorder, refers to any condition that affects an individual's ability to produce sounds accurately, fluently, or coherently while speaking. Speech impairments can manifest in various ways and can include difficulties with articulation (pronouncing sounds and words), voice quality, fluency, and overall.</a:t>
            </a:r>
            <a:endParaRPr lang="en-DE" dirty="0">
              <a:solidFill>
                <a:schemeClr val="bg1"/>
              </a:solidFill>
            </a:endParaRPr>
          </a:p>
        </p:txBody>
      </p:sp>
      <p:pic>
        <p:nvPicPr>
          <p:cNvPr id="7" name="Picture 4" descr="Pin on Guardado rápido">
            <a:extLst>
              <a:ext uri="{FF2B5EF4-FFF2-40B4-BE49-F238E27FC236}">
                <a16:creationId xmlns:a16="http://schemas.microsoft.com/office/drawing/2014/main" id="{00EC8739-F0BC-604D-2581-F8B4F0E7E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516" y="2981664"/>
            <a:ext cx="6156728" cy="374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311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Speech Impediment Guide: Definition, Causes &amp; Resources | Maryville Online">
            <a:extLst>
              <a:ext uri="{FF2B5EF4-FFF2-40B4-BE49-F238E27FC236}">
                <a16:creationId xmlns:a16="http://schemas.microsoft.com/office/drawing/2014/main" id="{230E30F4-48AE-8AE0-010A-151354DD55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89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29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5" name="Rectangle 24584">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rtificial Intelligence: Complete Guide 2020">
            <a:extLst>
              <a:ext uri="{FF2B5EF4-FFF2-40B4-BE49-F238E27FC236}">
                <a16:creationId xmlns:a16="http://schemas.microsoft.com/office/drawing/2014/main" id="{C5000DF6-3DFD-6AB6-CC04-DE86CD57E50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5333"/>
          <a:stretch/>
        </p:blipFill>
        <p:spPr bwMode="auto">
          <a:xfrm>
            <a:off x="21"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E821EAD-9291-687C-DF6A-32BE8A853186}"/>
              </a:ext>
            </a:extLst>
          </p:cNvPr>
          <p:cNvSpPr>
            <a:spLocks noGrp="1"/>
          </p:cNvSpPr>
          <p:nvPr>
            <p:ph type="title"/>
          </p:nvPr>
        </p:nvSpPr>
        <p:spPr>
          <a:xfrm>
            <a:off x="838200" y="365125"/>
            <a:ext cx="10515600" cy="1325563"/>
          </a:xfrm>
        </p:spPr>
        <p:txBody>
          <a:bodyPr>
            <a:normAutofit/>
          </a:bodyPr>
          <a:lstStyle/>
          <a:p>
            <a:pPr algn="ctr"/>
            <a:r>
              <a:rPr lang="en-US" b="1" i="1" u="sng" dirty="0">
                <a:solidFill>
                  <a:srgbClr val="FF0000"/>
                </a:solidFill>
                <a:effectLst>
                  <a:outerShdw blurRad="38100" dist="38100" dir="2700000" algn="tl">
                    <a:srgbClr val="000000">
                      <a:alpha val="43137"/>
                    </a:srgbClr>
                  </a:outerShdw>
                </a:effectLst>
                <a:latin typeface="+mn-lt"/>
              </a:rPr>
              <a:t>OTHER CAUSES</a:t>
            </a:r>
            <a:endParaRPr lang="en-DE" b="1" i="1" u="sng"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03FF516-E61A-59D6-C2B3-2778A91D4788}"/>
              </a:ext>
            </a:extLst>
          </p:cNvPr>
          <p:cNvSpPr>
            <a:spLocks noGrp="1"/>
          </p:cNvSpPr>
          <p:nvPr>
            <p:ph idx="1"/>
          </p:nvPr>
        </p:nvSpPr>
        <p:spPr>
          <a:xfrm>
            <a:off x="838344" y="2013625"/>
            <a:ext cx="4614759" cy="4163337"/>
          </a:xfrm>
        </p:spPr>
        <p:txBody>
          <a:bodyPr>
            <a:normAutofit/>
          </a:bodyPr>
          <a:lstStyle/>
          <a:p>
            <a:r>
              <a:rPr lang="en-US" sz="3600" i="0" dirty="0">
                <a:solidFill>
                  <a:schemeClr val="bg1"/>
                </a:solidFill>
                <a:effectLst/>
              </a:rPr>
              <a:t>Cerebral Palsy</a:t>
            </a:r>
          </a:p>
          <a:p>
            <a:r>
              <a:rPr lang="en-US" sz="3600" i="0" dirty="0">
                <a:solidFill>
                  <a:schemeClr val="bg1"/>
                </a:solidFill>
                <a:effectLst/>
              </a:rPr>
              <a:t>Stroke</a:t>
            </a:r>
            <a:endParaRPr lang="en-US" sz="3600" dirty="0">
              <a:solidFill>
                <a:schemeClr val="bg1"/>
              </a:solidFill>
            </a:endParaRPr>
          </a:p>
          <a:p>
            <a:r>
              <a:rPr lang="en-US" sz="3600" i="0" dirty="0">
                <a:solidFill>
                  <a:schemeClr val="bg1"/>
                </a:solidFill>
                <a:effectLst/>
              </a:rPr>
              <a:t>Traumatic Brain Injury (TBI)</a:t>
            </a:r>
          </a:p>
          <a:p>
            <a:r>
              <a:rPr lang="en-US" sz="3600" i="0" dirty="0">
                <a:solidFill>
                  <a:schemeClr val="bg1"/>
                </a:solidFill>
                <a:effectLst/>
              </a:rPr>
              <a:t>Hearing Loss</a:t>
            </a:r>
            <a:endParaRPr lang="en-US" sz="3600" dirty="0">
              <a:solidFill>
                <a:schemeClr val="bg1"/>
              </a:solidFill>
            </a:endParaRPr>
          </a:p>
          <a:p>
            <a:r>
              <a:rPr lang="en-US" sz="3600" i="0" dirty="0">
                <a:solidFill>
                  <a:schemeClr val="bg1"/>
                </a:solidFill>
                <a:effectLst/>
              </a:rPr>
              <a:t>Psychological or Emotional Factors</a:t>
            </a:r>
            <a:endParaRPr lang="en-DE" sz="4800" dirty="0">
              <a:solidFill>
                <a:schemeClr val="bg1"/>
              </a:solidFill>
            </a:endParaRPr>
          </a:p>
        </p:txBody>
      </p:sp>
      <p:pic>
        <p:nvPicPr>
          <p:cNvPr id="24578" name="Picture 2" descr="Pin on Special Needs">
            <a:extLst>
              <a:ext uri="{FF2B5EF4-FFF2-40B4-BE49-F238E27FC236}">
                <a16:creationId xmlns:a16="http://schemas.microsoft.com/office/drawing/2014/main" id="{370F2A02-3724-9EF2-5D00-1C85175401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3" r="3" b="3"/>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9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9" name="Rectangle 820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10" name="Rectangle 8209">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194" name="Picture 2" descr="Premium AI Image | a background image for a powerpoint presentation">
            <a:extLst>
              <a:ext uri="{FF2B5EF4-FFF2-40B4-BE49-F238E27FC236}">
                <a16:creationId xmlns:a16="http://schemas.microsoft.com/office/drawing/2014/main" id="{AA129911-B5DC-C563-2BF4-D3AC46CFC0D5}"/>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a:stretch/>
        </p:blipFill>
        <p:spPr bwMode="auto">
          <a:xfrm>
            <a:off x="-1" y="16052"/>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8211" name="Title 1">
            <a:extLst>
              <a:ext uri="{FF2B5EF4-FFF2-40B4-BE49-F238E27FC236}">
                <a16:creationId xmlns:a16="http://schemas.microsoft.com/office/drawing/2014/main" id="{FB37B7A6-0A44-AD4A-5E50-9BED31F5D121}"/>
              </a:ext>
            </a:extLst>
          </p:cNvPr>
          <p:cNvSpPr>
            <a:spLocks noGrp="1"/>
          </p:cNvSpPr>
          <p:nvPr>
            <p:ph type="title"/>
          </p:nvPr>
        </p:nvSpPr>
        <p:spPr>
          <a:xfrm>
            <a:off x="1045781" y="266648"/>
            <a:ext cx="9792471" cy="1212189"/>
          </a:xfrm>
        </p:spPr>
        <p:txBody>
          <a:bodyPr>
            <a:normAutofit fontScale="90000"/>
          </a:bodyPr>
          <a:lstStyle/>
          <a:p>
            <a:r>
              <a:rPr lang="en-US" b="1" i="1" u="sng" dirty="0">
                <a:solidFill>
                  <a:srgbClr val="FF0000"/>
                </a:solidFill>
                <a:effectLst>
                  <a:outerShdw blurRad="38100" dist="38100" dir="2700000" algn="tl">
                    <a:srgbClr val="000000">
                      <a:alpha val="43137"/>
                    </a:srgbClr>
                  </a:outerShdw>
                </a:effectLst>
              </a:rPr>
              <a:t>WHY IS IT IMPORTANT TO CONSIDER THIS AS A MAJOR CONCERN?</a:t>
            </a:r>
            <a:endParaRPr lang="en-DE" b="1" i="1" u="sng" dirty="0">
              <a:solidFill>
                <a:srgbClr val="FF0000"/>
              </a:solidFill>
              <a:effectLst>
                <a:outerShdw blurRad="38100" dist="38100" dir="2700000" algn="tl">
                  <a:srgbClr val="000000">
                    <a:alpha val="43137"/>
                  </a:srgbClr>
                </a:outerShdw>
              </a:effectLst>
            </a:endParaRPr>
          </a:p>
        </p:txBody>
      </p:sp>
      <p:sp>
        <p:nvSpPr>
          <p:cNvPr id="8212" name="Content Placeholder 2">
            <a:extLst>
              <a:ext uri="{FF2B5EF4-FFF2-40B4-BE49-F238E27FC236}">
                <a16:creationId xmlns:a16="http://schemas.microsoft.com/office/drawing/2014/main" id="{7D22C5DD-184E-7EF7-BD56-DE1D7EFE92FA}"/>
              </a:ext>
            </a:extLst>
          </p:cNvPr>
          <p:cNvSpPr>
            <a:spLocks noGrp="1"/>
          </p:cNvSpPr>
          <p:nvPr>
            <p:ph idx="1"/>
          </p:nvPr>
        </p:nvSpPr>
        <p:spPr>
          <a:xfrm>
            <a:off x="620665" y="1682318"/>
            <a:ext cx="11098093" cy="4822756"/>
          </a:xfrm>
        </p:spPr>
        <p:txBody>
          <a:bodyPr>
            <a:normAutofit fontScale="92500" lnSpcReduction="10000"/>
          </a:bodyPr>
          <a:lstStyle/>
          <a:p>
            <a:r>
              <a:rPr lang="en-US" sz="3100" dirty="0">
                <a:solidFill>
                  <a:schemeClr val="bg1"/>
                </a:solidFill>
              </a:rPr>
              <a:t>Approximately 18.5 million individuals have a speech, voice, or language disorder.</a:t>
            </a:r>
          </a:p>
          <a:p>
            <a:endParaRPr lang="en-US" sz="300" dirty="0">
              <a:solidFill>
                <a:schemeClr val="bg1"/>
              </a:solidFill>
            </a:endParaRPr>
          </a:p>
          <a:p>
            <a:r>
              <a:rPr lang="en-US" sz="3100" dirty="0">
                <a:solidFill>
                  <a:schemeClr val="bg1"/>
                </a:solidFill>
              </a:rPr>
              <a:t>About 10% of the world's population is affected by communication disorders.</a:t>
            </a:r>
          </a:p>
          <a:p>
            <a:endParaRPr lang="en-US" sz="500" dirty="0">
              <a:solidFill>
                <a:schemeClr val="bg1"/>
              </a:solidFill>
            </a:endParaRPr>
          </a:p>
          <a:p>
            <a:r>
              <a:rPr lang="en-US" sz="3100" dirty="0">
                <a:solidFill>
                  <a:schemeClr val="bg1"/>
                </a:solidFill>
              </a:rPr>
              <a:t>Nearly 40% of children with speech and language disorders have a behavioral or emotional disorder.</a:t>
            </a:r>
          </a:p>
          <a:p>
            <a:endParaRPr lang="en-US" sz="100" dirty="0">
              <a:solidFill>
                <a:schemeClr val="bg1"/>
              </a:solidFill>
            </a:endParaRPr>
          </a:p>
          <a:p>
            <a:r>
              <a:rPr lang="en-US" sz="3100" dirty="0">
                <a:solidFill>
                  <a:schemeClr val="bg1"/>
                </a:solidFill>
              </a:rPr>
              <a:t>About 25-40% of children with speech and language disorders also have a reading disability.</a:t>
            </a:r>
          </a:p>
          <a:p>
            <a:endParaRPr lang="en-US" sz="100" dirty="0">
              <a:solidFill>
                <a:schemeClr val="bg1"/>
              </a:solidFill>
            </a:endParaRPr>
          </a:p>
          <a:p>
            <a:r>
              <a:rPr lang="en-US" sz="3100" dirty="0">
                <a:solidFill>
                  <a:schemeClr val="bg1"/>
                </a:solidFill>
              </a:rPr>
              <a:t>Annual diagnoses increased 29% in 2021 and an additional 81% in 2022, respectively, compared to the pre-pandemic average.</a:t>
            </a:r>
          </a:p>
          <a:p>
            <a:endParaRPr lang="en-DE" sz="3600" dirty="0">
              <a:solidFill>
                <a:srgbClr val="FFFFFF"/>
              </a:solidFill>
            </a:endParaRPr>
          </a:p>
        </p:txBody>
      </p:sp>
    </p:spTree>
    <p:extLst>
      <p:ext uri="{BB962C8B-B14F-4D97-AF65-F5344CB8AC3E}">
        <p14:creationId xmlns:p14="http://schemas.microsoft.com/office/powerpoint/2010/main" val="4185197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ree Vector | Gradient technology futuristic background">
            <a:extLst>
              <a:ext uri="{FF2B5EF4-FFF2-40B4-BE49-F238E27FC236}">
                <a16:creationId xmlns:a16="http://schemas.microsoft.com/office/drawing/2014/main" id="{4E94F5BD-D8C3-AB61-A5E5-727EB12E339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752" b="116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B46569-6537-5A0A-BD92-043B8B1B5713}"/>
              </a:ext>
            </a:extLst>
          </p:cNvPr>
          <p:cNvSpPr>
            <a:spLocks noGrp="1"/>
          </p:cNvSpPr>
          <p:nvPr>
            <p:ph type="title"/>
          </p:nvPr>
        </p:nvSpPr>
        <p:spPr>
          <a:xfrm>
            <a:off x="1784684" y="438855"/>
            <a:ext cx="8450179" cy="1325563"/>
          </a:xfrm>
        </p:spPr>
        <p:txBody>
          <a:bodyPr>
            <a:normAutofit/>
          </a:bodyPr>
          <a:lstStyle/>
          <a:p>
            <a:r>
              <a:rPr lang="en-US" b="1" i="1" u="sng" dirty="0">
                <a:solidFill>
                  <a:srgbClr val="FF0000"/>
                </a:solidFill>
                <a:effectLst>
                  <a:outerShdw blurRad="38100" dist="38100" dir="2700000" algn="tl">
                    <a:srgbClr val="000000">
                      <a:alpha val="43137"/>
                    </a:srgbClr>
                  </a:outerShdw>
                </a:effectLst>
              </a:rPr>
              <a:t>HOW AI CAN HELP THESE PEOPLE ?</a:t>
            </a:r>
            <a:endParaRPr lang="en-DE" b="1" i="1" u="sng" dirty="0">
              <a:solidFill>
                <a:srgbClr val="FF0000"/>
              </a:solidFill>
              <a:effectLst>
                <a:outerShdw blurRad="38100" dist="38100" dir="2700000" algn="tl">
                  <a:srgbClr val="000000">
                    <a:alpha val="43137"/>
                  </a:srgbClr>
                </a:outerShdw>
              </a:effectLst>
            </a:endParaRPr>
          </a:p>
        </p:txBody>
      </p:sp>
      <p:sp>
        <p:nvSpPr>
          <p:cNvPr id="4" name="Content Placeholder 3">
            <a:extLst>
              <a:ext uri="{FF2B5EF4-FFF2-40B4-BE49-F238E27FC236}">
                <a16:creationId xmlns:a16="http://schemas.microsoft.com/office/drawing/2014/main" id="{1332F355-C389-3FFA-6EDD-4EA21C81FC08}"/>
              </a:ext>
            </a:extLst>
          </p:cNvPr>
          <p:cNvSpPr>
            <a:spLocks noGrp="1"/>
          </p:cNvSpPr>
          <p:nvPr>
            <p:ph idx="1"/>
          </p:nvPr>
        </p:nvSpPr>
        <p:spPr>
          <a:xfrm>
            <a:off x="3268579" y="2427204"/>
            <a:ext cx="7349994" cy="3532438"/>
          </a:xfrm>
        </p:spPr>
        <p:txBody>
          <a:bodyPr>
            <a:normAutofit fontScale="40000" lnSpcReduction="20000"/>
          </a:bodyPr>
          <a:lstStyle/>
          <a:p>
            <a:pPr marL="514350" indent="-514350" algn="l">
              <a:buAutoNum type="arabicPeriod"/>
            </a:pPr>
            <a:r>
              <a:rPr lang="en-US" sz="8000" dirty="0"/>
              <a:t>Easing Communication</a:t>
            </a:r>
          </a:p>
          <a:p>
            <a:pPr marL="0" indent="0" algn="l">
              <a:buNone/>
            </a:pPr>
            <a:endParaRPr lang="en-US" sz="8000" dirty="0"/>
          </a:p>
          <a:p>
            <a:pPr marL="0" indent="0" algn="l">
              <a:buNone/>
            </a:pPr>
            <a:r>
              <a:rPr lang="en-US" sz="8000" dirty="0"/>
              <a:t>2. Learning Opportunities</a:t>
            </a:r>
          </a:p>
          <a:p>
            <a:pPr marL="0" indent="0" algn="l">
              <a:buNone/>
            </a:pPr>
            <a:br>
              <a:rPr lang="en-US" sz="8000" dirty="0"/>
            </a:br>
            <a:r>
              <a:rPr lang="en-US" sz="8000" dirty="0"/>
              <a:t>3. Promoting An Independent Lifestyle</a:t>
            </a:r>
          </a:p>
          <a:p>
            <a:pPr marL="0" indent="0" algn="l">
              <a:buNone/>
            </a:pPr>
            <a:br>
              <a:rPr lang="en-US" sz="8000" dirty="0"/>
            </a:br>
            <a:r>
              <a:rPr lang="en-US" sz="8000" dirty="0"/>
              <a:t>4. Connection To The Outside World</a:t>
            </a:r>
          </a:p>
          <a:p>
            <a:pPr marL="0" indent="0">
              <a:buNone/>
            </a:pPr>
            <a:br>
              <a:rPr lang="en-US" dirty="0"/>
            </a:br>
            <a:br>
              <a:rPr lang="en-US" dirty="0"/>
            </a:br>
            <a:endParaRPr lang="en-DE" dirty="0"/>
          </a:p>
        </p:txBody>
      </p:sp>
    </p:spTree>
    <p:extLst>
      <p:ext uri="{BB962C8B-B14F-4D97-AF65-F5344CB8AC3E}">
        <p14:creationId xmlns:p14="http://schemas.microsoft.com/office/powerpoint/2010/main" val="3931136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background with many icons&#10;&#10;Description automatically generated">
            <a:extLst>
              <a:ext uri="{FF2B5EF4-FFF2-40B4-BE49-F238E27FC236}">
                <a16:creationId xmlns:a16="http://schemas.microsoft.com/office/drawing/2014/main" id="{0F7272DA-3B29-0D7C-F6C2-75B128D3DDD5}"/>
              </a:ext>
            </a:extLst>
          </p:cNvPr>
          <p:cNvPicPr>
            <a:picLocks noChangeAspect="1"/>
          </p:cNvPicPr>
          <p:nvPr/>
        </p:nvPicPr>
        <p:blipFill rotWithShape="1">
          <a:blip r:embed="rId2">
            <a:alphaModFix amt="35000"/>
          </a:blip>
          <a:srcRect r="13777" b="-1"/>
          <a:stretch/>
        </p:blipFill>
        <p:spPr>
          <a:xfrm>
            <a:off x="20" y="8031"/>
            <a:ext cx="12191980" cy="6857990"/>
          </a:xfrm>
          <a:prstGeom prst="rect">
            <a:avLst/>
          </a:prstGeom>
        </p:spPr>
      </p:pic>
      <p:sp>
        <p:nvSpPr>
          <p:cNvPr id="2" name="Title 1">
            <a:extLst>
              <a:ext uri="{FF2B5EF4-FFF2-40B4-BE49-F238E27FC236}">
                <a16:creationId xmlns:a16="http://schemas.microsoft.com/office/drawing/2014/main" id="{84FF2A58-3AB3-BCA3-29BC-BC7029BAFCBC}"/>
              </a:ext>
            </a:extLst>
          </p:cNvPr>
          <p:cNvSpPr>
            <a:spLocks noGrp="1"/>
          </p:cNvSpPr>
          <p:nvPr>
            <p:ph type="title"/>
          </p:nvPr>
        </p:nvSpPr>
        <p:spPr>
          <a:xfrm>
            <a:off x="838200" y="365125"/>
            <a:ext cx="10515600" cy="918243"/>
          </a:xfrm>
        </p:spPr>
        <p:txBody>
          <a:bodyPr>
            <a:normAutofit/>
          </a:bodyPr>
          <a:lstStyle/>
          <a:p>
            <a:pPr algn="ctr"/>
            <a:r>
              <a:rPr lang="en-US" sz="5400" b="1" i="1" u="sng" dirty="0">
                <a:solidFill>
                  <a:srgbClr val="FF0000"/>
                </a:solidFill>
                <a:effectLst>
                  <a:outerShdw blurRad="38100" dist="38100" dir="2700000" algn="tl">
                    <a:srgbClr val="000000">
                      <a:alpha val="43137"/>
                    </a:srgbClr>
                  </a:outerShdw>
                </a:effectLst>
                <a:latin typeface="+mn-lt"/>
              </a:rPr>
              <a:t>TECHNOLOGIES</a:t>
            </a:r>
            <a:endParaRPr lang="en-DE" sz="5400" b="1" i="1" u="sng"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1A749FFE-9867-F418-D213-19E6861626E5}"/>
              </a:ext>
            </a:extLst>
          </p:cNvPr>
          <p:cNvSpPr>
            <a:spLocks noGrp="1"/>
          </p:cNvSpPr>
          <p:nvPr>
            <p:ph idx="1"/>
          </p:nvPr>
        </p:nvSpPr>
        <p:spPr>
          <a:xfrm>
            <a:off x="733926" y="2282825"/>
            <a:ext cx="11016916" cy="3307850"/>
          </a:xfrm>
        </p:spPr>
        <p:txBody>
          <a:bodyPr>
            <a:normAutofit/>
          </a:bodyPr>
          <a:lstStyle/>
          <a:p>
            <a:r>
              <a:rPr lang="en-US" sz="3600" dirty="0">
                <a:solidFill>
                  <a:srgbClr val="FFFFFF"/>
                </a:solidFill>
              </a:rPr>
              <a:t>AAC Devices (Augmentative and Alternative Communication)</a:t>
            </a:r>
          </a:p>
          <a:p>
            <a:r>
              <a:rPr lang="en-US" sz="3600" dirty="0">
                <a:solidFill>
                  <a:srgbClr val="FFFFFF"/>
                </a:solidFill>
              </a:rPr>
              <a:t>Eye-Tracking Communication Systems</a:t>
            </a:r>
          </a:p>
          <a:p>
            <a:r>
              <a:rPr lang="en-US" sz="3600" dirty="0">
                <a:solidFill>
                  <a:srgbClr val="FFFFFF"/>
                </a:solidFill>
              </a:rPr>
              <a:t>Brain-Computer Interfaces (BCIs) for Communication</a:t>
            </a:r>
          </a:p>
          <a:p>
            <a:r>
              <a:rPr lang="en-US" sz="3600" dirty="0">
                <a:solidFill>
                  <a:srgbClr val="FFFFFF"/>
                </a:solidFill>
              </a:rPr>
              <a:t>Sound-Generating Wearable Devices</a:t>
            </a:r>
          </a:p>
          <a:p>
            <a:endParaRPr lang="en-DE" sz="3600" dirty="0">
              <a:solidFill>
                <a:srgbClr val="FFFFFF"/>
              </a:solidFill>
            </a:endParaRPr>
          </a:p>
        </p:txBody>
      </p:sp>
    </p:spTree>
    <p:extLst>
      <p:ext uri="{BB962C8B-B14F-4D97-AF65-F5344CB8AC3E}">
        <p14:creationId xmlns:p14="http://schemas.microsoft.com/office/powerpoint/2010/main" val="55677270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9" name="Rectangle 1127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Boosting Productivity with AI: How Artificial Intelligence is Changing the  Way We Work">
            <a:extLst>
              <a:ext uri="{FF2B5EF4-FFF2-40B4-BE49-F238E27FC236}">
                <a16:creationId xmlns:a16="http://schemas.microsoft.com/office/drawing/2014/main" id="{1DC3B97B-CB60-4B2B-FC3F-2CE933CC4DE2}"/>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889" r="-1" b="-1"/>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80" name="Title 1">
            <a:extLst>
              <a:ext uri="{FF2B5EF4-FFF2-40B4-BE49-F238E27FC236}">
                <a16:creationId xmlns:a16="http://schemas.microsoft.com/office/drawing/2014/main" id="{C4FBC4E6-EEC7-8DDF-73DF-4CDAED088A51}"/>
              </a:ext>
            </a:extLst>
          </p:cNvPr>
          <p:cNvSpPr>
            <a:spLocks noGrp="1"/>
          </p:cNvSpPr>
          <p:nvPr>
            <p:ph type="title"/>
          </p:nvPr>
        </p:nvSpPr>
        <p:spPr>
          <a:xfrm>
            <a:off x="838200" y="365125"/>
            <a:ext cx="10515600" cy="1325563"/>
          </a:xfrm>
        </p:spPr>
        <p:txBody>
          <a:bodyPr>
            <a:normAutofit/>
          </a:bodyPr>
          <a:lstStyle/>
          <a:p>
            <a:r>
              <a:rPr lang="en-US" sz="5400" b="1" i="1" u="sng" dirty="0">
                <a:solidFill>
                  <a:srgbClr val="FF0000"/>
                </a:solidFill>
                <a:effectLst>
                  <a:outerShdw blurRad="38100" dist="38100" dir="2700000" algn="tl">
                    <a:srgbClr val="000000">
                      <a:alpha val="43137"/>
                    </a:srgbClr>
                  </a:outerShdw>
                </a:effectLst>
              </a:rPr>
              <a:t>ALTER EGO</a:t>
            </a:r>
            <a:endParaRPr lang="en-DE" sz="5400" b="1" i="1" u="sng" dirty="0">
              <a:solidFill>
                <a:srgbClr val="FF0000"/>
              </a:solidFill>
              <a:effectLst>
                <a:outerShdw blurRad="38100" dist="38100" dir="2700000" algn="tl">
                  <a:srgbClr val="000000">
                    <a:alpha val="43137"/>
                  </a:srgbClr>
                </a:outerShdw>
              </a:effectLst>
            </a:endParaRPr>
          </a:p>
        </p:txBody>
      </p:sp>
      <p:sp>
        <p:nvSpPr>
          <p:cNvPr id="1127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1" name="Content Placeholder 2">
            <a:extLst>
              <a:ext uri="{FF2B5EF4-FFF2-40B4-BE49-F238E27FC236}">
                <a16:creationId xmlns:a16="http://schemas.microsoft.com/office/drawing/2014/main" id="{382A6E0E-CE41-419D-BCB4-89AAC67DD3DD}"/>
              </a:ext>
            </a:extLst>
          </p:cNvPr>
          <p:cNvSpPr>
            <a:spLocks noGrp="1"/>
          </p:cNvSpPr>
          <p:nvPr>
            <p:ph idx="1"/>
          </p:nvPr>
        </p:nvSpPr>
        <p:spPr>
          <a:xfrm>
            <a:off x="838200" y="2004446"/>
            <a:ext cx="10515600" cy="4176897"/>
          </a:xfrm>
        </p:spPr>
        <p:txBody>
          <a:bodyPr>
            <a:normAutofit fontScale="85000" lnSpcReduction="20000"/>
          </a:bodyPr>
          <a:lstStyle/>
          <a:p>
            <a:r>
              <a:rPr lang="en-US" sz="3000" dirty="0" err="1">
                <a:solidFill>
                  <a:schemeClr val="bg1"/>
                </a:solidFill>
              </a:rPr>
              <a:t>AlterEgo</a:t>
            </a:r>
            <a:r>
              <a:rPr lang="en-US" sz="3000" dirty="0">
                <a:solidFill>
                  <a:schemeClr val="bg1"/>
                </a:solidFill>
              </a:rPr>
              <a:t> is a  non-invasive, wearable, peripheral neural interface that allows humans to converse in natural language with machines, artificial intelligence assistants, services, and other people without any voice—without opening their mouth, and without externally observable movements—simply by articulating words internally. </a:t>
            </a:r>
          </a:p>
          <a:p>
            <a:endParaRPr lang="en-US" sz="1600" dirty="0">
              <a:solidFill>
                <a:schemeClr val="bg1"/>
              </a:solidFill>
            </a:endParaRPr>
          </a:p>
          <a:p>
            <a:r>
              <a:rPr lang="en-US" sz="3000" dirty="0">
                <a:solidFill>
                  <a:schemeClr val="bg1"/>
                </a:solidFill>
              </a:rPr>
              <a:t>The feedback to the user is given through audio, via bone conduction,  without disrupting the user's usual auditory perception, and making the interface closed-loop. </a:t>
            </a:r>
          </a:p>
          <a:p>
            <a:endParaRPr lang="en-US" sz="2200" dirty="0">
              <a:solidFill>
                <a:schemeClr val="bg1"/>
              </a:solidFill>
            </a:endParaRPr>
          </a:p>
          <a:p>
            <a:r>
              <a:rPr lang="en-US" sz="2200" dirty="0">
                <a:solidFill>
                  <a:schemeClr val="bg1"/>
                </a:solidFill>
                <a:hlinkClick r:id="rId3"/>
              </a:rPr>
              <a:t>https://www.youtube.com/watch?v=Y2kNBViDzA4</a:t>
            </a:r>
            <a:r>
              <a:rPr lang="en-US" sz="2200" dirty="0">
                <a:solidFill>
                  <a:schemeClr val="bg1"/>
                </a:solidFill>
              </a:rPr>
              <a:t> – 60 minutes</a:t>
            </a:r>
          </a:p>
          <a:p>
            <a:r>
              <a:rPr lang="en-US" sz="2200" dirty="0">
                <a:solidFill>
                  <a:schemeClr val="bg1"/>
                </a:solidFill>
                <a:hlinkClick r:id="rId4"/>
              </a:rPr>
              <a:t>https://www.youtube.com/watch?v=RuUSc53Xpeg</a:t>
            </a:r>
            <a:r>
              <a:rPr lang="en-US" sz="2200" dirty="0">
                <a:solidFill>
                  <a:schemeClr val="bg1"/>
                </a:solidFill>
              </a:rPr>
              <a:t> – USAGE	</a:t>
            </a:r>
          </a:p>
          <a:p>
            <a:r>
              <a:rPr lang="en-US" sz="2200" dirty="0">
                <a:solidFill>
                  <a:schemeClr val="bg1"/>
                </a:solidFill>
                <a:hlinkClick r:id="rId5"/>
              </a:rPr>
              <a:t>https://www.youtube.com/watch?v=TrofjEAetVs</a:t>
            </a:r>
            <a:r>
              <a:rPr lang="en-US" sz="2200" dirty="0">
                <a:solidFill>
                  <a:schemeClr val="bg1"/>
                </a:solidFill>
              </a:rPr>
              <a:t> – PATIENT - DOUG</a:t>
            </a:r>
          </a:p>
          <a:p>
            <a:endParaRPr lang="en-US" sz="2200" dirty="0">
              <a:solidFill>
                <a:schemeClr val="bg1"/>
              </a:solidFill>
            </a:endParaRPr>
          </a:p>
          <a:p>
            <a:endParaRPr lang="en-DE" sz="2200" dirty="0">
              <a:solidFill>
                <a:schemeClr val="bg1"/>
              </a:solidFill>
            </a:endParaRPr>
          </a:p>
        </p:txBody>
      </p:sp>
    </p:spTree>
    <p:extLst>
      <p:ext uri="{BB962C8B-B14F-4D97-AF65-F5344CB8AC3E}">
        <p14:creationId xmlns:p14="http://schemas.microsoft.com/office/powerpoint/2010/main" val="162090921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0</TotalTime>
  <Words>1393</Words>
  <Application>Microsoft Office PowerPoint</Application>
  <PresentationFormat>Widescreen</PresentationFormat>
  <Paragraphs>122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Algerian</vt:lpstr>
      <vt:lpstr>Arial</vt:lpstr>
      <vt:lpstr>Calibri</vt:lpstr>
      <vt:lpstr>Calibri Light</vt:lpstr>
      <vt:lpstr>Office Theme</vt:lpstr>
      <vt:lpstr>ARTIFICIAL INTELLIGENCE IN SPEECH IMPAIRMENT</vt:lpstr>
      <vt:lpstr>CONTENTS</vt:lpstr>
      <vt:lpstr>WHAT IS SPEECH IMPAIRMENT ?</vt:lpstr>
      <vt:lpstr>PowerPoint Presentation</vt:lpstr>
      <vt:lpstr>OTHER CAUSES</vt:lpstr>
      <vt:lpstr>WHY IS IT IMPORTANT TO CONSIDER THIS AS A MAJOR CONCERN?</vt:lpstr>
      <vt:lpstr>HOW AI CAN HELP THESE PEOPLE ?</vt:lpstr>
      <vt:lpstr>TECHNOLOGIES</vt:lpstr>
      <vt:lpstr>ALTER EGO</vt:lpstr>
      <vt:lpstr>AUGMENTATIVE AND ALTERNATIVE COMMUNICATION (AAC) DEVICE</vt:lpstr>
      <vt:lpstr>TOUCH CHAT</vt:lpstr>
      <vt:lpstr>EYE-GAZE CONTROLLED COMPUTERS (EGCCs) </vt:lpstr>
      <vt:lpstr>TOBII PCEye</vt:lpstr>
      <vt:lpstr>BRAIN-COMPUTER INTERFACE - BCI</vt:lpstr>
      <vt:lpstr>Ann’s STORY</vt:lpstr>
      <vt:lpstr>PowerPoint Presentation</vt:lpstr>
      <vt:lpstr>PowerPoint Presentation</vt:lpstr>
      <vt:lpstr>CONCLUSION</vt:lpstr>
      <vt:lpstr>jhbj</vt:lpstr>
      <vt:lpstr>jhbj</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SPEECH IMPAIRMENT</dc:title>
  <dc:creator>Alam, Aiman</dc:creator>
  <cp:lastModifiedBy>Alam, Aiman</cp:lastModifiedBy>
  <cp:revision>10</cp:revision>
  <dcterms:created xsi:type="dcterms:W3CDTF">2023-10-29T13:49:20Z</dcterms:created>
  <dcterms:modified xsi:type="dcterms:W3CDTF">2023-11-01T10:25:16Z</dcterms:modified>
</cp:coreProperties>
</file>